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sldIdLst>
    <p:sldId id="291" r:id="rId2"/>
    <p:sldId id="264" r:id="rId3"/>
    <p:sldId id="277" r:id="rId4"/>
    <p:sldId id="275" r:id="rId5"/>
    <p:sldId id="265" r:id="rId6"/>
    <p:sldId id="281" r:id="rId7"/>
    <p:sldId id="266" r:id="rId8"/>
    <p:sldId id="292" r:id="rId9"/>
    <p:sldId id="259" r:id="rId10"/>
    <p:sldId id="267" r:id="rId11"/>
    <p:sldId id="257" r:id="rId12"/>
    <p:sldId id="268" r:id="rId13"/>
    <p:sldId id="282" r:id="rId14"/>
    <p:sldId id="293" r:id="rId15"/>
    <p:sldId id="270" r:id="rId16"/>
    <p:sldId id="295" r:id="rId17"/>
    <p:sldId id="283" r:id="rId18"/>
    <p:sldId id="271" r:id="rId19"/>
    <p:sldId id="294" r:id="rId20"/>
    <p:sldId id="258" r:id="rId21"/>
    <p:sldId id="272" r:id="rId22"/>
    <p:sldId id="276"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pos="211" userDrawn="1">
          <p15:clr>
            <a:srgbClr val="A4A3A4"/>
          </p15:clr>
        </p15:guide>
        <p15:guide id="5" pos="7446" userDrawn="1">
          <p15:clr>
            <a:srgbClr val="A4A3A4"/>
          </p15:clr>
        </p15:guide>
        <p15:guide id="18" orient="horz" pos="4088" userDrawn="1">
          <p15:clr>
            <a:srgbClr val="A4A3A4"/>
          </p15:clr>
        </p15:guide>
        <p15:guide id="21" orient="horz" pos="2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s Mars" initials="MM" lastIdx="1" clrIdx="0">
    <p:extLst>
      <p:ext uri="{19B8F6BF-5375-455C-9EA6-DF929625EA0E}">
        <p15:presenceInfo xmlns:p15="http://schemas.microsoft.com/office/powerpoint/2012/main" userId="0a7e4fa2aff5a11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25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71" autoAdjust="0"/>
    <p:restoredTop sz="95226" autoAdjust="0"/>
  </p:normalViewPr>
  <p:slideViewPr>
    <p:cSldViewPr snapToGrid="0" showGuides="1">
      <p:cViewPr varScale="1">
        <p:scale>
          <a:sx n="47" d="100"/>
          <a:sy n="47" d="100"/>
        </p:scale>
        <p:origin x="77" y="898"/>
      </p:cViewPr>
      <p:guideLst>
        <p:guide pos="211"/>
        <p:guide pos="7446"/>
        <p:guide orient="horz" pos="4088"/>
        <p:guide orient="horz" pos="2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1800" b="0" i="0" u="none" strike="noStrike" kern="1200" cap="none" spc="50" baseline="0">
                <a:solidFill>
                  <a:schemeClr val="tx1"/>
                </a:solidFill>
                <a:latin typeface="+mn-lt"/>
                <a:ea typeface="+mn-ea"/>
                <a:cs typeface="+mn-cs"/>
              </a:defRPr>
            </a:pPr>
            <a:r>
              <a:rPr lang="en-US" dirty="0">
                <a:solidFill>
                  <a:schemeClr val="tx1"/>
                </a:solidFill>
                <a:latin typeface="Leelawadee UI" panose="020B0502040204020203" pitchFamily="34" charset="-34"/>
                <a:cs typeface="Leelawadee UI" panose="020B0502040204020203" pitchFamily="34" charset="-34"/>
              </a:rPr>
              <a:t>Test Accuracy of 100 epochs</a:t>
            </a:r>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solidFill>
              <a:latin typeface="+mn-lt"/>
              <a:ea typeface="+mn-ea"/>
              <a:cs typeface="+mn-cs"/>
            </a:defRPr>
          </a:pPr>
          <a:endParaRPr lang="zh-CN"/>
        </a:p>
      </c:txPr>
    </c:title>
    <c:autoTitleDeleted val="0"/>
    <c:plotArea>
      <c:layout>
        <c:manualLayout>
          <c:layoutTarget val="inner"/>
          <c:xMode val="edge"/>
          <c:yMode val="edge"/>
          <c:x val="0.15921281714785651"/>
          <c:y val="0.19719925634295712"/>
          <c:w val="0.81023162729658793"/>
          <c:h val="0.5578550597841937"/>
        </c:manualLayout>
      </c:layout>
      <c:barChart>
        <c:barDir val="col"/>
        <c:grouping val="clustered"/>
        <c:varyColors val="0"/>
        <c:ser>
          <c:idx val="0"/>
          <c:order val="0"/>
          <c:tx>
            <c:strRef>
              <c:f>Sheet1!$B$1</c:f>
              <c:strCache>
                <c:ptCount val="1"/>
                <c:pt idx="0">
                  <c:v>Test Accuracy</c:v>
                </c:pt>
              </c:strCache>
            </c:strRef>
          </c:tx>
          <c:spPr>
            <a:noFill/>
            <a:ln w="25400" cap="flat" cmpd="sng" algn="ctr">
              <a:solidFill>
                <a:schemeClr val="dk1">
                  <a:tint val="88500"/>
                </a:schemeClr>
              </a:solidFill>
              <a:miter lim="800000"/>
            </a:ln>
            <a:effectLst/>
          </c:spPr>
          <c:invertIfNegative val="0"/>
          <c:dLbls>
            <c:dLbl>
              <c:idx val="2"/>
              <c:layout>
                <c:manualLayout>
                  <c:x val="-1.0185067526415994E-16"/>
                  <c:y val="1.38888888888888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533-45E5-AADC-43C82BE02C87}"/>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Leelawadee UI" panose="020B0502040204020203" pitchFamily="34" charset="-34"/>
                    <a:ea typeface="+mn-ea"/>
                    <a:cs typeface="Leelawadee UI" panose="020B0502040204020203" pitchFamily="34" charset="-34"/>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FCN</c:v>
                </c:pt>
                <c:pt idx="1">
                  <c:v>Plain CNN</c:v>
                </c:pt>
                <c:pt idx="2">
                  <c:v>ResNet 50</c:v>
                </c:pt>
              </c:strCache>
            </c:strRef>
          </c:cat>
          <c:val>
            <c:numRef>
              <c:f>Sheet1!$B$2:$B$4</c:f>
              <c:numCache>
                <c:formatCode>General</c:formatCode>
                <c:ptCount val="3"/>
                <c:pt idx="0">
                  <c:v>0.16666667163372001</c:v>
                </c:pt>
                <c:pt idx="1">
                  <c:v>0.50833332538604703</c:v>
                </c:pt>
                <c:pt idx="2">
                  <c:v>0.90833336114883401</c:v>
                </c:pt>
              </c:numCache>
            </c:numRef>
          </c:val>
          <c:extLst>
            <c:ext xmlns:c16="http://schemas.microsoft.com/office/drawing/2014/chart" uri="{C3380CC4-5D6E-409C-BE32-E72D297353CC}">
              <c16:uniqueId val="{00000000-5D96-4456-B48B-724482862D2E}"/>
            </c:ext>
          </c:extLst>
        </c:ser>
        <c:dLbls>
          <c:dLblPos val="outEnd"/>
          <c:showLegendKey val="0"/>
          <c:showVal val="1"/>
          <c:showCatName val="0"/>
          <c:showSerName val="0"/>
          <c:showPercent val="0"/>
          <c:showBubbleSize val="0"/>
        </c:dLbls>
        <c:gapWidth val="164"/>
        <c:overlap val="-35"/>
        <c:axId val="825788863"/>
        <c:axId val="818879535"/>
      </c:barChart>
      <c:catAx>
        <c:axId val="825788863"/>
        <c:scaling>
          <c:orientation val="minMax"/>
        </c:scaling>
        <c:delete val="0"/>
        <c:axPos val="b"/>
        <c:title>
          <c:tx>
            <c:rich>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sz="1400" dirty="0">
                    <a:solidFill>
                      <a:schemeClr val="tx1"/>
                    </a:solidFill>
                  </a:rPr>
                  <a:t>Network</a:t>
                </a:r>
                <a:endParaRPr lang="zh-CN" sz="1400" dirty="0">
                  <a:solidFill>
                    <a:schemeClr val="tx1"/>
                  </a:solidFill>
                </a:endParaRPr>
              </a:p>
            </c:rich>
          </c:tx>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Leelawadee UI" panose="020B0502040204020203" pitchFamily="34" charset="-34"/>
                <a:ea typeface="+mn-ea"/>
                <a:cs typeface="Leelawadee UI" panose="020B0502040204020203" pitchFamily="34" charset="-34"/>
              </a:defRPr>
            </a:pPr>
            <a:endParaRPr lang="zh-CN"/>
          </a:p>
        </c:txPr>
        <c:crossAx val="818879535"/>
        <c:crosses val="autoZero"/>
        <c:auto val="1"/>
        <c:lblAlgn val="ctr"/>
        <c:lblOffset val="100"/>
        <c:noMultiLvlLbl val="0"/>
      </c:catAx>
      <c:valAx>
        <c:axId val="818879535"/>
        <c:scaling>
          <c:orientation val="minMax"/>
        </c:scaling>
        <c:delete val="0"/>
        <c:axPos val="l"/>
        <c:title>
          <c:tx>
            <c:rich>
              <a:bodyPr rot="-5400000" spcFirstLastPara="1" vertOverflow="ellipsis" vert="horz" wrap="square" anchor="ctr" anchorCtr="1"/>
              <a:lstStyle/>
              <a:p>
                <a:pPr>
                  <a:defRPr sz="900" b="0" i="0" u="none" strike="noStrike" kern="1200" baseline="0">
                    <a:solidFill>
                      <a:schemeClr val="tx1"/>
                    </a:solidFill>
                    <a:latin typeface="+mn-lt"/>
                    <a:ea typeface="+mn-ea"/>
                    <a:cs typeface="+mn-cs"/>
                  </a:defRPr>
                </a:pPr>
                <a:r>
                  <a:rPr lang="en-US" sz="1400" dirty="0">
                    <a:solidFill>
                      <a:schemeClr val="tx1"/>
                    </a:solidFill>
                    <a:latin typeface="Leelawadee UI" panose="020B0502040204020203" pitchFamily="34" charset="-34"/>
                    <a:cs typeface="Leelawadee UI" panose="020B0502040204020203" pitchFamily="34" charset="-34"/>
                  </a:rPr>
                  <a:t>Accuracy</a:t>
                </a:r>
                <a:endParaRPr lang="zh-CN" sz="1400" dirty="0">
                  <a:solidFill>
                    <a:schemeClr val="tx1"/>
                  </a:solidFill>
                  <a:latin typeface="Leelawadee UI" panose="020B0502040204020203" pitchFamily="34" charset="-34"/>
                  <a:cs typeface="Leelawadee UI" panose="020B0502040204020203" pitchFamily="34" charset="-34"/>
                </a:endParaRPr>
              </a:p>
            </c:rich>
          </c:tx>
          <c:overlay val="0"/>
          <c:spPr>
            <a:noFill/>
            <a:ln>
              <a:noFill/>
            </a:ln>
            <a:effectLst/>
          </c:spPr>
          <c:txPr>
            <a:bodyPr rot="-54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Leelawadee UI" panose="020B0502040204020203" pitchFamily="34" charset="-34"/>
                <a:ea typeface="+mn-ea"/>
                <a:cs typeface="Leelawadee UI" panose="020B0502040204020203" pitchFamily="34" charset="-34"/>
              </a:defRPr>
            </a:pPr>
            <a:endParaRPr lang="zh-CN"/>
          </a:p>
        </c:txPr>
        <c:crossAx val="825788863"/>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title>
      <c:tx>
        <c:rich>
          <a:bodyPr rot="0" spcFirstLastPara="1" vertOverflow="ellipsis" vert="horz" wrap="square" anchor="ctr" anchorCtr="1"/>
          <a:lstStyle/>
          <a:p>
            <a:pPr>
              <a:defRPr sz="1800" b="0" i="0" u="none" strike="noStrike" kern="1200" cap="none" spc="50" baseline="0">
                <a:solidFill>
                  <a:schemeClr val="tx1"/>
                </a:solidFill>
                <a:latin typeface="+mn-lt"/>
                <a:ea typeface="+mn-ea"/>
                <a:cs typeface="+mn-cs"/>
              </a:defRPr>
            </a:pPr>
            <a:r>
              <a:rPr lang="en-US" altLang="zh-CN" dirty="0">
                <a:solidFill>
                  <a:schemeClr val="tx1"/>
                </a:solidFill>
                <a:latin typeface="Leelawadee UI Semilight" panose="020B0402040204020203" pitchFamily="34" charset="-34"/>
                <a:cs typeface="Leelawadee UI Semilight" panose="020B0402040204020203" pitchFamily="34" charset="-34"/>
              </a:rPr>
              <a:t>Test Loss</a:t>
            </a:r>
          </a:p>
        </c:rich>
      </c:tx>
      <c:overlay val="0"/>
      <c:spPr>
        <a:noFill/>
        <a:ln>
          <a:noFill/>
        </a:ln>
        <a:effectLst/>
      </c:spPr>
      <c:txPr>
        <a:bodyPr rot="0" spcFirstLastPara="1" vertOverflow="ellipsis" vert="horz" wrap="square" anchor="ctr" anchorCtr="1"/>
        <a:lstStyle/>
        <a:p>
          <a:pPr>
            <a:defRPr sz="1800" b="0" i="0" u="none" strike="noStrike" kern="1200" cap="none" spc="50" baseline="0">
              <a:solidFill>
                <a:schemeClr val="tx1"/>
              </a:solidFill>
              <a:latin typeface="+mn-lt"/>
              <a:ea typeface="+mn-ea"/>
              <a:cs typeface="+mn-cs"/>
            </a:defRPr>
          </a:pPr>
          <a:endParaRPr lang="zh-CN"/>
        </a:p>
      </c:txPr>
    </c:title>
    <c:autoTitleDeleted val="0"/>
    <c:plotArea>
      <c:layout>
        <c:manualLayout>
          <c:layoutTarget val="inner"/>
          <c:xMode val="edge"/>
          <c:yMode val="edge"/>
          <c:x val="0.12934517594635675"/>
          <c:y val="0.19334190604201343"/>
          <c:w val="0.82657475799349556"/>
          <c:h val="0.67892360280774799"/>
        </c:manualLayout>
      </c:layout>
      <c:barChart>
        <c:barDir val="col"/>
        <c:grouping val="clustered"/>
        <c:varyColors val="0"/>
        <c:ser>
          <c:idx val="0"/>
          <c:order val="0"/>
          <c:tx>
            <c:strRef>
              <c:f>Sheet1!$B$1</c:f>
              <c:strCache>
                <c:ptCount val="1"/>
                <c:pt idx="0">
                  <c:v>Test Loss</c:v>
                </c:pt>
              </c:strCache>
            </c:strRef>
          </c:tx>
          <c:spPr>
            <a:solidFill>
              <a:schemeClr val="bg1"/>
            </a:solidFill>
            <a:ln w="25400" cap="flat" cmpd="sng" algn="ctr">
              <a:solidFill>
                <a:schemeClr val="accent3"/>
              </a:solidFill>
              <a:miter lim="800000"/>
            </a:ln>
            <a:effectLst/>
          </c:spPr>
          <c:invertIfNegative val="0"/>
          <c:dLbls>
            <c:dLbl>
              <c:idx val="0"/>
              <c:layout>
                <c:manualLayout>
                  <c:x val="5.0090826392379481E-2"/>
                  <c:y val="3.237005967749991E-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34829436649182932"/>
                      <c:h val="0.11560205492774718"/>
                    </c:manualLayout>
                  </c15:layout>
                </c:ext>
                <c:ext xmlns:c16="http://schemas.microsoft.com/office/drawing/2014/chart" uri="{C3380CC4-5D6E-409C-BE32-E72D297353CC}">
                  <c16:uniqueId val="{00000000-9C4F-4E52-AD4B-CEBE32EA7BFF}"/>
                </c:ext>
              </c:extLst>
            </c:dLbl>
            <c:dLbl>
              <c:idx val="1"/>
              <c:layout>
                <c:manualLayout>
                  <c:x val="-1.6028957164083622E-2"/>
                  <c:y val="3.080184576788397E-2"/>
                </c:manualLayout>
              </c:layout>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tx1"/>
                      </a:solidFill>
                      <a:latin typeface="Leelawadee UI Semilight" panose="020B0402040204020203" pitchFamily="34" charset="-34"/>
                      <a:ea typeface="+mn-ea"/>
                      <a:cs typeface="Leelawadee UI Semilight" panose="020B0402040204020203" pitchFamily="34" charset="-34"/>
                    </a:defRPr>
                  </a:pPr>
                  <a:endParaRPr lang="zh-CN"/>
                </a:p>
              </c:txPr>
              <c:dLblPos val="outEnd"/>
              <c:showLegendKey val="0"/>
              <c:showVal val="1"/>
              <c:showCatName val="0"/>
              <c:showSerName val="0"/>
              <c:showPercent val="0"/>
              <c:showBubbleSize val="0"/>
              <c:extLst>
                <c:ext xmlns:c15="http://schemas.microsoft.com/office/drawing/2012/chart" uri="{CE6537A1-D6FC-4f65-9D91-7224C49458BB}">
                  <c15:layout>
                    <c:manualLayout>
                      <c:w val="0.30413226165447599"/>
                      <c:h val="0.16244765546442266"/>
                    </c:manualLayout>
                  </c15:layout>
                </c:ext>
                <c:ext xmlns:c16="http://schemas.microsoft.com/office/drawing/2014/chart" uri="{C3380CC4-5D6E-409C-BE32-E72D297353CC}">
                  <c16:uniqueId val="{00000002-9C4F-4E52-AD4B-CEBE32EA7BFF}"/>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Leelawadee UI Semilight" panose="020B0402040204020203" pitchFamily="34" charset="-34"/>
                    <a:ea typeface="+mn-ea"/>
                    <a:cs typeface="Leelawadee UI Semilight" panose="020B0402040204020203" pitchFamily="34" charset="-34"/>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Max</c:v>
                </c:pt>
                <c:pt idx="1">
                  <c:v>Average</c:v>
                </c:pt>
              </c:strCache>
            </c:strRef>
          </c:cat>
          <c:val>
            <c:numRef>
              <c:f>Sheet1!$B$2:$B$3</c:f>
              <c:numCache>
                <c:formatCode>0.0000000000000</c:formatCode>
                <c:ptCount val="2"/>
                <c:pt idx="0">
                  <c:v>0.15708962517479999</c:v>
                </c:pt>
                <c:pt idx="1">
                  <c:v>0.1158091872038</c:v>
                </c:pt>
              </c:numCache>
            </c:numRef>
          </c:val>
          <c:extLst>
            <c:ext xmlns:c16="http://schemas.microsoft.com/office/drawing/2014/chart" uri="{C3380CC4-5D6E-409C-BE32-E72D297353CC}">
              <c16:uniqueId val="{00000001-9C4F-4E52-AD4B-CEBE32EA7BFF}"/>
            </c:ext>
          </c:extLst>
        </c:ser>
        <c:dLbls>
          <c:dLblPos val="outEnd"/>
          <c:showLegendKey val="0"/>
          <c:showVal val="1"/>
          <c:showCatName val="0"/>
          <c:showSerName val="0"/>
          <c:showPercent val="0"/>
          <c:showBubbleSize val="0"/>
        </c:dLbls>
        <c:gapWidth val="164"/>
        <c:overlap val="-35"/>
        <c:axId val="1110142352"/>
        <c:axId val="359959168"/>
      </c:barChart>
      <c:catAx>
        <c:axId val="11101423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Leelawadee UI Semilight" panose="020B0402040204020203" pitchFamily="34" charset="-34"/>
                <a:ea typeface="+mn-ea"/>
                <a:cs typeface="Leelawadee UI Semilight" panose="020B0402040204020203" pitchFamily="34" charset="-34"/>
              </a:defRPr>
            </a:pPr>
            <a:endParaRPr lang="zh-CN"/>
          </a:p>
        </c:txPr>
        <c:crossAx val="359959168"/>
        <c:crosses val="autoZero"/>
        <c:auto val="1"/>
        <c:lblAlgn val="ctr"/>
        <c:lblOffset val="100"/>
        <c:noMultiLvlLbl val="0"/>
      </c:catAx>
      <c:valAx>
        <c:axId val="359959168"/>
        <c:scaling>
          <c:orientation val="minMax"/>
        </c:scaling>
        <c:delete val="0"/>
        <c:axPos val="l"/>
        <c:numFmt formatCode="#,##0.00_);[Red]\(#,##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Leelawadee UI Semilight" panose="020B0402040204020203" pitchFamily="34" charset="-34"/>
                <a:ea typeface="+mn-ea"/>
                <a:cs typeface="Leelawadee UI Semilight" panose="020B0402040204020203" pitchFamily="34" charset="-34"/>
              </a:defRPr>
            </a:pPr>
            <a:endParaRPr lang="zh-CN"/>
          </a:p>
        </c:txPr>
        <c:crossAx val="1110142352"/>
        <c:crosses val="autoZero"/>
        <c:crossBetween val="between"/>
      </c:valAx>
      <c:spPr>
        <a:noFill/>
        <a:ln>
          <a:solidFill>
            <a:schemeClr val="tx1"/>
          </a:solid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withinLinear" id="16">
  <a:schemeClr val="accent3"/>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900" kern="1200"/>
  </cs:axisTitle>
  <cs:categoryAxis>
    <cs:lnRef idx="0"/>
    <cs:fillRef idx="0"/>
    <cs:effectRef idx="0"/>
    <cs:fontRef idx="minor">
      <a:schemeClr val="tx1">
        <a:lumMod val="50000"/>
        <a:lumOff val="50000"/>
      </a:schemeClr>
    </cs:fontRef>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bg1"/>
    </cs:fontRef>
    <cs:spPr>
      <a:solidFill>
        <a:schemeClr val="tx1">
          <a:lumMod val="35000"/>
          <a:lumOff val="65000"/>
        </a:schemeClr>
      </a:solidFill>
    </cs:spPr>
    <cs:defRPr sz="900"/>
    <cs:bodyPr rot="0" spcFirstLastPara="1" vertOverflow="clip" horzOverflow="clip" vert="horz" wrap="square" lIns="36576" tIns="18288" rIns="36576" bIns="18288" anchor="ctr" anchorCtr="1">
      <a:spAutoFit/>
    </cs:bodyPr>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900"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drawings/_rels/drawing1.xml.rels><?xml version="1.0" encoding="UTF-8" standalone="yes"?>
<Relationships xmlns="http://schemas.openxmlformats.org/package/2006/relationships"><Relationship Id="rId1" Type="http://schemas.openxmlformats.org/officeDocument/2006/relationships/image" Target="../media/image14.png"/></Relationships>
</file>

<file path=ppt/drawings/drawing1.xml><?xml version="1.0" encoding="utf-8"?>
<c:userShapes xmlns:c="http://schemas.openxmlformats.org/drawingml/2006/chart">
  <cdr:relSizeAnchor xmlns:cdr="http://schemas.openxmlformats.org/drawingml/2006/chartDrawing">
    <cdr:from>
      <cdr:x>0.29393</cdr:x>
      <cdr:y>0</cdr:y>
    </cdr:from>
    <cdr:to>
      <cdr:x>0.97402</cdr:x>
      <cdr:y>1</cdr:y>
    </cdr:to>
    <cdr:pic>
      <cdr:nvPicPr>
        <cdr:cNvPr id="2" name="chart">
          <a:extLst xmlns:a="http://schemas.openxmlformats.org/drawingml/2006/main">
            <a:ext uri="{FF2B5EF4-FFF2-40B4-BE49-F238E27FC236}">
              <a16:creationId xmlns:a16="http://schemas.microsoft.com/office/drawing/2014/main" id="{ED3E9E72-C53F-46C9-A7FD-493300593401}"/>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922030" y="-2408728"/>
          <a:ext cx="2133333" cy="2091239"/>
        </a:xfrm>
        <a:prstGeom xmlns:a="http://schemas.openxmlformats.org/drawingml/2006/main" prst="rect">
          <a:avLst/>
        </a:prstGeom>
      </cdr:spPr>
    </cdr:pic>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F7FA47-9A21-41C4-BBE0-24ED77CE3019}" type="datetimeFigureOut">
              <a:rPr lang="zh-CN" altLang="en-US" smtClean="0"/>
              <a:t>2019/11/27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97149D-7305-41CD-83AF-4316F040095B}" type="slidenum">
              <a:rPr lang="zh-CN" altLang="en-US" smtClean="0"/>
              <a:t>‹#›</a:t>
            </a:fld>
            <a:endParaRPr lang="zh-CN" altLang="en-US"/>
          </a:p>
        </p:txBody>
      </p:sp>
    </p:spTree>
    <p:extLst>
      <p:ext uri="{BB962C8B-B14F-4D97-AF65-F5344CB8AC3E}">
        <p14:creationId xmlns:p14="http://schemas.microsoft.com/office/powerpoint/2010/main" val="27009934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Skip connections between adjacent layers break the elimination singularities by ensuring that the units are active at least for some inputs,</a:t>
            </a:r>
          </a:p>
          <a:p>
            <a:r>
              <a:rPr lang="en-US" altLang="zh-CN" dirty="0"/>
              <a:t>even when their adjustable incoming or outgoing connections become zero (Figure 1a; right). They eliminate the overlap singularities by breaking the permutation symmetry of the hidden units at a given layer (Figure 1b; right). Thus, even when the adjustable incoming weights of two units become identical, the units do not collapse into each other, since their distinct skip connections still disambiguate them. They also eliminate the linear dependence singularities by </a:t>
            </a:r>
            <a:r>
              <a:rPr lang="en-US" altLang="zh-CN"/>
              <a:t>adding linearly independent </a:t>
            </a:r>
            <a:r>
              <a:rPr lang="en-US" altLang="zh-CN" dirty="0"/>
              <a:t>(in fact, orthogonal in most cases) inputs to the units (Figure 1c; right).</a:t>
            </a:r>
            <a:endParaRPr lang="zh-CN" altLang="en-US" dirty="0"/>
          </a:p>
        </p:txBody>
      </p:sp>
      <p:sp>
        <p:nvSpPr>
          <p:cNvPr id="4" name="灯片编号占位符 3"/>
          <p:cNvSpPr>
            <a:spLocks noGrp="1"/>
          </p:cNvSpPr>
          <p:nvPr>
            <p:ph type="sldNum" sz="quarter" idx="5"/>
          </p:nvPr>
        </p:nvSpPr>
        <p:spPr/>
        <p:txBody>
          <a:bodyPr/>
          <a:lstStyle/>
          <a:p>
            <a:fld id="{2697149D-7305-41CD-83AF-4316F040095B}" type="slidenum">
              <a:rPr lang="zh-CN" altLang="en-US" smtClean="0"/>
              <a:t>10</a:t>
            </a:fld>
            <a:endParaRPr lang="zh-CN" altLang="en-US"/>
          </a:p>
        </p:txBody>
      </p:sp>
    </p:spTree>
    <p:extLst>
      <p:ext uri="{BB962C8B-B14F-4D97-AF65-F5344CB8AC3E}">
        <p14:creationId xmlns:p14="http://schemas.microsoft.com/office/powerpoint/2010/main" val="1275839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95E461E-203C-432B-90B3-5A3A714022CB}" type="datetime1">
              <a:rPr lang="zh-CN" altLang="en-US" smtClean="0"/>
              <a:t>2019/11/27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2601764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4281B62-D8F7-4A34-A403-FA56B378AFD0}" type="datetime1">
              <a:rPr lang="zh-CN" altLang="en-US" smtClean="0"/>
              <a:t>2019/11/27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3094527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B0778A9-4935-47CA-B0EA-11A863E9F458}" type="datetime1">
              <a:rPr lang="zh-CN" altLang="en-US" smtClean="0"/>
              <a:t>2019/11/27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3010783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0C235D3-CEC1-41FB-83DB-E53986098159}" type="datetime1">
              <a:rPr lang="zh-CN" altLang="en-US" smtClean="0"/>
              <a:t>2019/11/27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39808832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60CC1DD-30C6-42AA-8348-5FE1877C1BBA}" type="datetime1">
              <a:rPr lang="zh-CN" altLang="en-US" smtClean="0"/>
              <a:t>2019/11/27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25485130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878AEBE-5339-4756-B385-51F0AA3BEF2A}" type="datetime1">
              <a:rPr lang="zh-CN" altLang="en-US" smtClean="0"/>
              <a:t>2019/11/27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60704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4112D54-EEF8-405A-A39C-434618CF032B}" type="datetime1">
              <a:rPr lang="zh-CN" altLang="en-US" smtClean="0"/>
              <a:t>2019/11/27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24666935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6C8DC80-A83A-4CD1-BD50-29D66838DFB9}" type="datetime1">
              <a:rPr lang="zh-CN" altLang="en-US" smtClean="0"/>
              <a:t>2019/11/27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4196008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575E1C5-00C4-4572-BD89-D03167530217}" type="datetime1">
              <a:rPr lang="zh-CN" altLang="en-US" smtClean="0"/>
              <a:t>2019/11/27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2606705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409EBB6-8143-4D6A-A19C-66E1BC26407F}" type="datetime1">
              <a:rPr lang="zh-CN" altLang="en-US" smtClean="0"/>
              <a:t>2019/11/27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33732569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27C5785-D6F8-48DE-9A21-5FECADFCD123}" type="datetime1">
              <a:rPr lang="zh-CN" altLang="en-US" smtClean="0"/>
              <a:t>2019/11/27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3002128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AE9BE76-71E8-4416-8779-8DFC6EA0188C}" type="datetime1">
              <a:rPr lang="zh-CN" altLang="en-US" smtClean="0"/>
              <a:t>2019/11/27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8E469F-A6F1-4101-B2D4-6685578B9A92}" type="slidenum">
              <a:rPr lang="zh-CN" altLang="en-US" smtClean="0"/>
              <a:t>‹#›</a:t>
            </a:fld>
            <a:endParaRPr lang="zh-CN" altLang="en-US"/>
          </a:p>
        </p:txBody>
      </p:sp>
    </p:spTree>
    <p:extLst>
      <p:ext uri="{BB962C8B-B14F-4D97-AF65-F5344CB8AC3E}">
        <p14:creationId xmlns:p14="http://schemas.microsoft.com/office/powerpoint/2010/main" val="249541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emf"/><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hyperlink" Target="https://myrtle.ai/how-to-train-your-resnet-3-regularisation/"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7.xml"/><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rotWithShape="1">
          <a:blip r:embed="rId2" cstate="print">
            <a:extLst>
              <a:ext uri="{BEBA8EAE-BF5A-486C-A8C5-ECC9F3942E4B}">
                <a14:imgProps xmlns:a14="http://schemas.microsoft.com/office/drawing/2010/main">
                  <a14:imgLayer r:embed="rId3">
                    <a14:imgEffect>
                      <a14:artisticChalkSketch/>
                    </a14:imgEffect>
                    <a14:imgEffect>
                      <a14:saturation sat="0"/>
                    </a14:imgEffect>
                  </a14:imgLayer>
                </a14:imgProps>
              </a:ext>
              <a:ext uri="{28A0092B-C50C-407E-A947-70E740481C1C}">
                <a14:useLocalDpi xmlns:a14="http://schemas.microsoft.com/office/drawing/2010/main" val="0"/>
              </a:ext>
            </a:extLst>
          </a:blip>
          <a:srcRect b="15625"/>
          <a:stretch/>
        </p:blipFill>
        <p:spPr>
          <a:xfrm>
            <a:off x="0" y="0"/>
            <a:ext cx="12192000" cy="6858000"/>
          </a:xfrm>
          <a:prstGeom prst="rect">
            <a:avLst/>
          </a:prstGeom>
        </p:spPr>
      </p:pic>
      <p:sp>
        <p:nvSpPr>
          <p:cNvPr id="7" name="文本框 6"/>
          <p:cNvSpPr txBox="1"/>
          <p:nvPr/>
        </p:nvSpPr>
        <p:spPr>
          <a:xfrm>
            <a:off x="81468" y="1597090"/>
            <a:ext cx="12110532" cy="830997"/>
          </a:xfrm>
          <a:prstGeom prst="rect">
            <a:avLst/>
          </a:prstGeom>
          <a:noFill/>
        </p:spPr>
        <p:txBody>
          <a:bodyPr wrap="square" rtlCol="0">
            <a:spAutoFit/>
            <a:scene3d>
              <a:camera prst="orthographicFront">
                <a:rot lat="0" lon="0" rev="0"/>
              </a:camera>
              <a:lightRig rig="threePt" dir="t"/>
            </a:scene3d>
          </a:bodyPr>
          <a:lstStyle/>
          <a:p>
            <a:pPr algn="ctr"/>
            <a:r>
              <a:rPr lang="en-US" altLang="zh-CN" sz="4800" b="1" spc="-150" dirty="0">
                <a:latin typeface="Aharoni" panose="02010803020104030203" pitchFamily="2" charset="-79"/>
                <a:ea typeface="微软雅黑" panose="020B0503020204020204" pitchFamily="34" charset="-122"/>
                <a:cs typeface="Aharoni" panose="02010803020104030203" pitchFamily="2" charset="-79"/>
              </a:rPr>
              <a:t>Res-Net : A dive into deeper networking</a:t>
            </a:r>
            <a:endParaRPr lang="zh-CN" altLang="en-US" sz="4800" b="1" spc="-150" dirty="0">
              <a:latin typeface="Aharoni" panose="02010803020104030203" pitchFamily="2" charset="-79"/>
              <a:ea typeface="微软雅黑" panose="020B0503020204020204" pitchFamily="34" charset="-122"/>
              <a:cs typeface="Aharoni" panose="02010803020104030203" pitchFamily="2" charset="-79"/>
            </a:endParaRPr>
          </a:p>
        </p:txBody>
      </p:sp>
      <p:sp>
        <p:nvSpPr>
          <p:cNvPr id="8" name="文本框 7"/>
          <p:cNvSpPr txBox="1"/>
          <p:nvPr/>
        </p:nvSpPr>
        <p:spPr>
          <a:xfrm>
            <a:off x="7133713" y="2236709"/>
            <a:ext cx="5139755" cy="616721"/>
          </a:xfrm>
          <a:prstGeom prst="roundRect">
            <a:avLst>
              <a:gd name="adj" fmla="val 6852"/>
            </a:avLst>
          </a:prstGeom>
          <a:noFill/>
          <a:ln>
            <a:noFill/>
          </a:ln>
        </p:spPr>
        <p:txBody>
          <a:bodyPr wrap="square" rtlCol="0">
            <a:spAutoFit/>
          </a:bodyPr>
          <a:lstStyle>
            <a:defPPr>
              <a:defRPr lang="zh-CN"/>
            </a:defPPr>
            <a:lvl1pPr algn="ctr">
              <a:lnSpc>
                <a:spcPct val="130000"/>
              </a:lnSpc>
              <a:defRPr sz="2000" b="1">
                <a:latin typeface="Aharoni" panose="02010803020104030203" pitchFamily="2" charset="-79"/>
                <a:ea typeface="Microsoft Yi Baiti" panose="03000500000000000000" pitchFamily="66" charset="0"/>
                <a:cs typeface="Aharoni" panose="02010803020104030203" pitchFamily="2" charset="-79"/>
              </a:defRPr>
            </a:lvl1pPr>
          </a:lstStyle>
          <a:p>
            <a:r>
              <a:rPr lang="en-US" altLang="zh-CN" sz="2800" dirty="0">
                <a:latin typeface="Leelawadee UI Semilight" panose="020B0402040204020203" pitchFamily="34" charset="-34"/>
                <a:cs typeface="Leelawadee UI Semilight" panose="020B0402040204020203" pitchFamily="34" charset="-34"/>
              </a:rPr>
              <a:t>Ideas and Coding Experiments</a:t>
            </a:r>
            <a:endParaRPr lang="zh-CN" altLang="en-US" sz="2800" dirty="0">
              <a:latin typeface="Leelawadee UI Semilight" panose="020B0402040204020203" pitchFamily="34" charset="-34"/>
              <a:cs typeface="Leelawadee UI Semilight" panose="020B0402040204020203" pitchFamily="34" charset="-34"/>
            </a:endParaRPr>
          </a:p>
        </p:txBody>
      </p:sp>
      <p:sp>
        <p:nvSpPr>
          <p:cNvPr id="3" name="文本框 2">
            <a:extLst>
              <a:ext uri="{FF2B5EF4-FFF2-40B4-BE49-F238E27FC236}">
                <a16:creationId xmlns:a16="http://schemas.microsoft.com/office/drawing/2014/main" id="{E42A7949-1CC6-458C-A114-85B21E7822CC}"/>
              </a:ext>
            </a:extLst>
          </p:cNvPr>
          <p:cNvSpPr txBox="1"/>
          <p:nvPr/>
        </p:nvSpPr>
        <p:spPr>
          <a:xfrm>
            <a:off x="7590408" y="5484092"/>
            <a:ext cx="4518734" cy="523220"/>
          </a:xfrm>
          <a:prstGeom prst="rect">
            <a:avLst/>
          </a:prstGeom>
          <a:noFill/>
        </p:spPr>
        <p:txBody>
          <a:bodyPr wrap="square" rtlCol="0">
            <a:spAutoFit/>
          </a:bodyPr>
          <a:lstStyle/>
          <a:p>
            <a:r>
              <a:rPr lang="en-US" altLang="zh-CN" sz="2800" b="1" dirty="0">
                <a:solidFill>
                  <a:schemeClr val="bg1"/>
                </a:solidFill>
                <a:latin typeface="Leelawadee UI Semilight" panose="020B0402040204020203" pitchFamily="34" charset="-34"/>
                <a:cs typeface="Leelawadee UI Semilight" panose="020B0402040204020203" pitchFamily="34" charset="-34"/>
              </a:rPr>
              <a:t>By Group 5: Mars; Kevin; Tim</a:t>
            </a:r>
            <a:endParaRPr lang="zh-CN" altLang="en-US" sz="2800" b="1" dirty="0">
              <a:solidFill>
                <a:schemeClr val="bg1"/>
              </a:solidFill>
              <a:latin typeface="Leelawadee UI Semilight" panose="020B0402040204020203" pitchFamily="34" charset="-34"/>
              <a:cs typeface="Leelawadee UI Semilight" panose="020B0402040204020203" pitchFamily="34" charset="-34"/>
            </a:endParaRPr>
          </a:p>
        </p:txBody>
      </p:sp>
      <p:sp>
        <p:nvSpPr>
          <p:cNvPr id="4" name="灯片编号占位符 3">
            <a:extLst>
              <a:ext uri="{FF2B5EF4-FFF2-40B4-BE49-F238E27FC236}">
                <a16:creationId xmlns:a16="http://schemas.microsoft.com/office/drawing/2014/main" id="{6486EECD-4108-4008-97F6-14F165351CF8}"/>
              </a:ext>
            </a:extLst>
          </p:cNvPr>
          <p:cNvSpPr>
            <a:spLocks noGrp="1"/>
          </p:cNvSpPr>
          <p:nvPr>
            <p:ph type="sldNum" sz="quarter" idx="12"/>
          </p:nvPr>
        </p:nvSpPr>
        <p:spPr/>
        <p:txBody>
          <a:bodyPr/>
          <a:lstStyle/>
          <a:p>
            <a:fld id="{738E469F-A6F1-4101-B2D4-6685578B9A92}" type="slidenum">
              <a:rPr lang="zh-CN" altLang="en-US" smtClean="0"/>
              <a:t>1</a:t>
            </a:fld>
            <a:endParaRPr lang="zh-CN" altLang="en-US"/>
          </a:p>
        </p:txBody>
      </p:sp>
    </p:spTree>
    <p:extLst>
      <p:ext uri="{BB962C8B-B14F-4D97-AF65-F5344CB8AC3E}">
        <p14:creationId xmlns:p14="http://schemas.microsoft.com/office/powerpoint/2010/main" val="332763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1048647" y="2121194"/>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p:cNvSpPr/>
          <p:nvPr/>
        </p:nvSpPr>
        <p:spPr>
          <a:xfrm>
            <a:off x="0" y="0"/>
            <a:ext cx="12192000" cy="2358034"/>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49" name="椭圆 48"/>
          <p:cNvSpPr/>
          <p:nvPr/>
        </p:nvSpPr>
        <p:spPr>
          <a:xfrm>
            <a:off x="10305043" y="1459717"/>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0" name="椭圆 49"/>
          <p:cNvSpPr/>
          <p:nvPr/>
        </p:nvSpPr>
        <p:spPr>
          <a:xfrm>
            <a:off x="10975907" y="66771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1" name="椭圆 50"/>
          <p:cNvSpPr/>
          <p:nvPr/>
        </p:nvSpPr>
        <p:spPr>
          <a:xfrm>
            <a:off x="9101445" y="16808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5" name="组合 34"/>
          <p:cNvGrpSpPr/>
          <p:nvPr/>
        </p:nvGrpSpPr>
        <p:grpSpPr>
          <a:xfrm>
            <a:off x="268288" y="669297"/>
            <a:ext cx="11588750" cy="1323439"/>
            <a:chOff x="565306" y="1430137"/>
            <a:chExt cx="8503848" cy="1323439"/>
          </a:xfrm>
        </p:grpSpPr>
        <p:sp>
          <p:nvSpPr>
            <p:cNvPr id="37" name="文本框 36"/>
            <p:cNvSpPr txBox="1"/>
            <p:nvPr/>
          </p:nvSpPr>
          <p:spPr>
            <a:xfrm>
              <a:off x="565306" y="1430137"/>
              <a:ext cx="8503848" cy="1323439"/>
            </a:xfrm>
            <a:prstGeom prst="rect">
              <a:avLst/>
            </a:prstGeom>
            <a:noFill/>
          </p:spPr>
          <p:txBody>
            <a:bodyPr wrap="square" rtlCol="0">
              <a:spAutoFit/>
            </a:bodyPr>
            <a:lstStyle/>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A DEEPER INSIGHT VIEW:</a:t>
              </a:r>
            </a:p>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SKIP CONNECTIONS ELIMINATE SINGULARITIES</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38" name="直接连接符 37"/>
            <p:cNvCxnSpPr>
              <a:cxnSpLocks/>
            </p:cNvCxnSpPr>
            <p:nvPr/>
          </p:nvCxnSpPr>
          <p:spPr>
            <a:xfrm>
              <a:off x="661795" y="2074388"/>
              <a:ext cx="824057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9" name="矩形 28">
            <a:extLst>
              <a:ext uri="{FF2B5EF4-FFF2-40B4-BE49-F238E27FC236}">
                <a16:creationId xmlns:a16="http://schemas.microsoft.com/office/drawing/2014/main" id="{B481FDFC-6E54-4E48-B1B5-F2E3A63305DE}"/>
              </a:ext>
            </a:extLst>
          </p:cNvPr>
          <p:cNvSpPr/>
          <p:nvPr/>
        </p:nvSpPr>
        <p:spPr>
          <a:xfrm>
            <a:off x="6096000" y="6568945"/>
            <a:ext cx="6096000" cy="307777"/>
          </a:xfrm>
          <a:prstGeom prst="rect">
            <a:avLst/>
          </a:prstGeom>
        </p:spPr>
        <p:txBody>
          <a:bodyPr>
            <a:spAutoFit/>
          </a:bodyPr>
          <a:lstStyle/>
          <a:p>
            <a:pPr algn="r"/>
            <a:r>
              <a:rPr lang="en-US" altLang="zh-CN" sz="1400" b="1" dirty="0">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Source: </a:t>
            </a:r>
            <a:r>
              <a:rPr lang="en-US" altLang="zh-CN" sz="1400" b="1" dirty="0" err="1">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Orhan</a:t>
            </a:r>
            <a:r>
              <a:rPr lang="en-US" altLang="zh-CN" sz="1400" b="1" dirty="0">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 A E , </a:t>
            </a:r>
            <a:r>
              <a:rPr lang="en-US" altLang="zh-CN" sz="1400" b="1" dirty="0" err="1">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Pitkow</a:t>
            </a:r>
            <a:r>
              <a:rPr lang="en-US" altLang="zh-CN" sz="1400" b="1" dirty="0">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 X . Skip Connections Eliminate Singularities[J]. 2017.</a:t>
            </a:r>
            <a:endParaRPr lang="zh-CN" altLang="en-US" sz="1400" b="1" dirty="0">
              <a:latin typeface="Leelawadee UI Semilight" panose="020B0402040204020203" pitchFamily="34" charset="-34"/>
              <a:cs typeface="Leelawadee UI Semilight" panose="020B0402040204020203" pitchFamily="34" charset="-34"/>
            </a:endParaRPr>
          </a:p>
        </p:txBody>
      </p:sp>
      <p:sp>
        <p:nvSpPr>
          <p:cNvPr id="3" name="灯片编号占位符 2">
            <a:extLst>
              <a:ext uri="{FF2B5EF4-FFF2-40B4-BE49-F238E27FC236}">
                <a16:creationId xmlns:a16="http://schemas.microsoft.com/office/drawing/2014/main" id="{AC90CC1D-3311-4364-8373-CDDAFDEA93A8}"/>
              </a:ext>
            </a:extLst>
          </p:cNvPr>
          <p:cNvSpPr>
            <a:spLocks noGrp="1"/>
          </p:cNvSpPr>
          <p:nvPr>
            <p:ph type="sldNum" sz="quarter" idx="12"/>
          </p:nvPr>
        </p:nvSpPr>
        <p:spPr/>
        <p:txBody>
          <a:bodyPr/>
          <a:lstStyle/>
          <a:p>
            <a:fld id="{738E469F-A6F1-4101-B2D4-6685578B9A92}" type="slidenum">
              <a:rPr lang="zh-CN" altLang="en-US" smtClean="0"/>
              <a:t>10</a:t>
            </a:fld>
            <a:endParaRPr lang="zh-CN" altLang="en-US"/>
          </a:p>
        </p:txBody>
      </p:sp>
      <p:grpSp>
        <p:nvGrpSpPr>
          <p:cNvPr id="11" name="组合 10">
            <a:extLst>
              <a:ext uri="{FF2B5EF4-FFF2-40B4-BE49-F238E27FC236}">
                <a16:creationId xmlns:a16="http://schemas.microsoft.com/office/drawing/2014/main" id="{A008C091-AF4A-43C7-B6C6-8F07DA4CAD79}"/>
              </a:ext>
            </a:extLst>
          </p:cNvPr>
          <p:cNvGrpSpPr/>
          <p:nvPr/>
        </p:nvGrpSpPr>
        <p:grpSpPr>
          <a:xfrm>
            <a:off x="2632208" y="2408728"/>
            <a:ext cx="6118405" cy="2091239"/>
            <a:chOff x="1336348" y="1955849"/>
            <a:chExt cx="6118405" cy="2091239"/>
          </a:xfrm>
        </p:grpSpPr>
        <p:graphicFrame>
          <p:nvGraphicFramePr>
            <p:cNvPr id="16" name="图表 15"/>
            <p:cNvGraphicFramePr/>
            <p:nvPr>
              <p:extLst>
                <p:ext uri="{D42A27DB-BD31-4B8C-83A1-F6EECF244321}">
                  <p14:modId xmlns:p14="http://schemas.microsoft.com/office/powerpoint/2010/main" val="2823980786"/>
                </p:ext>
              </p:extLst>
            </p:nvPr>
          </p:nvGraphicFramePr>
          <p:xfrm>
            <a:off x="1336348" y="1955849"/>
            <a:ext cx="3136859" cy="2091239"/>
          </p:xfrm>
          <a:graphic>
            <a:graphicData uri="http://schemas.openxmlformats.org/drawingml/2006/chart">
              <c:chart xmlns:c="http://schemas.openxmlformats.org/drawingml/2006/chart" xmlns:r="http://schemas.openxmlformats.org/officeDocument/2006/relationships" r:id="rId3"/>
            </a:graphicData>
          </a:graphic>
        </p:graphicFrame>
        <p:grpSp>
          <p:nvGrpSpPr>
            <p:cNvPr id="7" name="组合 6">
              <a:extLst>
                <a:ext uri="{FF2B5EF4-FFF2-40B4-BE49-F238E27FC236}">
                  <a16:creationId xmlns:a16="http://schemas.microsoft.com/office/drawing/2014/main" id="{21E63EB8-C0C6-4EA7-BDA6-E7D1C936735C}"/>
                </a:ext>
              </a:extLst>
            </p:cNvPr>
            <p:cNvGrpSpPr/>
            <p:nvPr/>
          </p:nvGrpSpPr>
          <p:grpSpPr>
            <a:xfrm>
              <a:off x="4305837" y="1957800"/>
              <a:ext cx="1727159" cy="1755152"/>
              <a:chOff x="3821385" y="2149755"/>
              <a:chExt cx="1727159" cy="1755152"/>
            </a:xfrm>
          </p:grpSpPr>
          <p:pic>
            <p:nvPicPr>
              <p:cNvPr id="4" name="图片 3">
                <a:extLst>
                  <a:ext uri="{FF2B5EF4-FFF2-40B4-BE49-F238E27FC236}">
                    <a16:creationId xmlns:a16="http://schemas.microsoft.com/office/drawing/2014/main" id="{F1C5B1B0-2997-46D2-8EEC-2AE6DC62513F}"/>
                  </a:ext>
                </a:extLst>
              </p:cNvPr>
              <p:cNvPicPr>
                <a:picLocks noChangeAspect="1"/>
              </p:cNvPicPr>
              <p:nvPr/>
            </p:nvPicPr>
            <p:blipFill rotWithShape="1">
              <a:blip r:embed="rId4">
                <a:clrChange>
                  <a:clrFrom>
                    <a:srgbClr val="FFFFFF"/>
                  </a:clrFrom>
                  <a:clrTo>
                    <a:srgbClr val="FFFFFF">
                      <a:alpha val="0"/>
                    </a:srgbClr>
                  </a:clrTo>
                </a:clrChange>
              </a:blip>
              <a:srcRect b="32173"/>
              <a:stretch/>
            </p:blipFill>
            <p:spPr>
              <a:xfrm>
                <a:off x="3821385" y="2149755"/>
                <a:ext cx="1699777" cy="1755152"/>
              </a:xfrm>
              <a:prstGeom prst="rect">
                <a:avLst/>
              </a:prstGeom>
            </p:spPr>
          </p:pic>
          <p:sp>
            <p:nvSpPr>
              <p:cNvPr id="5" name="矩形 4">
                <a:extLst>
                  <a:ext uri="{FF2B5EF4-FFF2-40B4-BE49-F238E27FC236}">
                    <a16:creationId xmlns:a16="http://schemas.microsoft.com/office/drawing/2014/main" id="{9F69DB07-20EE-41B8-9171-19D6D686F852}"/>
                  </a:ext>
                </a:extLst>
              </p:cNvPr>
              <p:cNvSpPr/>
              <p:nvPr/>
            </p:nvSpPr>
            <p:spPr>
              <a:xfrm>
                <a:off x="5308847" y="2354150"/>
                <a:ext cx="239697" cy="394722"/>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10" name="组合 9">
              <a:extLst>
                <a:ext uri="{FF2B5EF4-FFF2-40B4-BE49-F238E27FC236}">
                  <a16:creationId xmlns:a16="http://schemas.microsoft.com/office/drawing/2014/main" id="{59FFE600-01D7-4B77-BB7E-2880AF7529CB}"/>
                </a:ext>
              </a:extLst>
            </p:cNvPr>
            <p:cNvGrpSpPr/>
            <p:nvPr/>
          </p:nvGrpSpPr>
          <p:grpSpPr>
            <a:xfrm>
              <a:off x="5949858" y="1957800"/>
              <a:ext cx="1504895" cy="1880339"/>
              <a:chOff x="5805996" y="2135744"/>
              <a:chExt cx="1507314" cy="1870630"/>
            </a:xfrm>
          </p:grpSpPr>
          <p:pic>
            <p:nvPicPr>
              <p:cNvPr id="8" name="图片 7">
                <a:extLst>
                  <a:ext uri="{FF2B5EF4-FFF2-40B4-BE49-F238E27FC236}">
                    <a16:creationId xmlns:a16="http://schemas.microsoft.com/office/drawing/2014/main" id="{AE09C73B-BB4A-4C28-94C3-29EDE39972C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820996" y="2135744"/>
                <a:ext cx="1492314" cy="1870630"/>
              </a:xfrm>
              <a:prstGeom prst="rect">
                <a:avLst/>
              </a:prstGeom>
            </p:spPr>
          </p:pic>
          <p:sp>
            <p:nvSpPr>
              <p:cNvPr id="9" name="矩形 8">
                <a:extLst>
                  <a:ext uri="{FF2B5EF4-FFF2-40B4-BE49-F238E27FC236}">
                    <a16:creationId xmlns:a16="http://schemas.microsoft.com/office/drawing/2014/main" id="{35EC7A6F-3DCA-4ED5-92CB-DC4B4DDC7C5B}"/>
                  </a:ext>
                </a:extLst>
              </p:cNvPr>
              <p:cNvSpPr/>
              <p:nvPr/>
            </p:nvSpPr>
            <p:spPr>
              <a:xfrm>
                <a:off x="5805996" y="3115175"/>
                <a:ext cx="79899" cy="396415"/>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pic>
        <p:nvPicPr>
          <p:cNvPr id="6" name="图片 5">
            <a:extLst>
              <a:ext uri="{FF2B5EF4-FFF2-40B4-BE49-F238E27FC236}">
                <a16:creationId xmlns:a16="http://schemas.microsoft.com/office/drawing/2014/main" id="{EBFD5784-6803-4B91-B183-01A371C719EA}"/>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03292" y="4020555"/>
            <a:ext cx="10926456" cy="2720874"/>
          </a:xfrm>
          <a:prstGeom prst="rect">
            <a:avLst/>
          </a:prstGeom>
        </p:spPr>
      </p:pic>
    </p:spTree>
    <p:extLst>
      <p:ext uri="{BB962C8B-B14F-4D97-AF65-F5344CB8AC3E}">
        <p14:creationId xmlns:p14="http://schemas.microsoft.com/office/powerpoint/2010/main" val="15630199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6DB4B99B-6F72-4B04-9700-8C88609183C3}"/>
              </a:ext>
            </a:extLst>
          </p:cNvPr>
          <p:cNvGrpSpPr/>
          <p:nvPr/>
        </p:nvGrpSpPr>
        <p:grpSpPr>
          <a:xfrm>
            <a:off x="6531666" y="4264521"/>
            <a:ext cx="2234907" cy="1682990"/>
            <a:chOff x="6605442" y="4833220"/>
            <a:chExt cx="2234907" cy="1682990"/>
          </a:xfrm>
        </p:grpSpPr>
        <p:pic>
          <p:nvPicPr>
            <p:cNvPr id="8" name="图片 7">
              <a:extLst>
                <a:ext uri="{FF2B5EF4-FFF2-40B4-BE49-F238E27FC236}">
                  <a16:creationId xmlns:a16="http://schemas.microsoft.com/office/drawing/2014/main" id="{59BDB785-FFB3-428C-B5FE-420B0741AEE0}"/>
                </a:ext>
              </a:extLst>
            </p:cNvPr>
            <p:cNvPicPr>
              <a:picLocks noChangeAspect="1"/>
            </p:cNvPicPr>
            <p:nvPr/>
          </p:nvPicPr>
          <p:blipFill rotWithShape="1">
            <a:blip r:embed="rId2"/>
            <a:srcRect l="56306" b="36698"/>
            <a:stretch/>
          </p:blipFill>
          <p:spPr>
            <a:xfrm>
              <a:off x="6605442" y="4833220"/>
              <a:ext cx="2234907" cy="1676196"/>
            </a:xfrm>
            <a:prstGeom prst="rect">
              <a:avLst/>
            </a:prstGeom>
          </p:spPr>
        </p:pic>
        <p:sp>
          <p:nvSpPr>
            <p:cNvPr id="9" name="对话气泡: 椭圆形 8">
              <a:extLst>
                <a:ext uri="{FF2B5EF4-FFF2-40B4-BE49-F238E27FC236}">
                  <a16:creationId xmlns:a16="http://schemas.microsoft.com/office/drawing/2014/main" id="{7370CE84-8BA2-44AD-968D-01F32E82BB65}"/>
                </a:ext>
              </a:extLst>
            </p:cNvPr>
            <p:cNvSpPr/>
            <p:nvPr/>
          </p:nvSpPr>
          <p:spPr>
            <a:xfrm>
              <a:off x="6605442" y="4833220"/>
              <a:ext cx="2004764" cy="1682990"/>
            </a:xfrm>
            <a:prstGeom prst="wedgeEllipseCallout">
              <a:avLst>
                <a:gd name="adj1" fmla="val -19342"/>
                <a:gd name="adj2" fmla="val -92373"/>
              </a:avLst>
            </a:prstGeom>
            <a:noFill/>
            <a:ln w="12700" cap="flat" cmpd="sng" algn="ctr">
              <a:solidFill>
                <a:schemeClr val="tx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pic>
        <p:nvPicPr>
          <p:cNvPr id="70" name="图片 69"/>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t="57363"/>
          <a:stretch/>
        </p:blipFill>
        <p:spPr>
          <a:xfrm>
            <a:off x="0" y="-1"/>
            <a:ext cx="12192000" cy="3465513"/>
          </a:xfrm>
          <a:prstGeom prst="rect">
            <a:avLst/>
          </a:prstGeom>
        </p:spPr>
      </p:pic>
      <p:sp>
        <p:nvSpPr>
          <p:cNvPr id="71" name="矩形 70"/>
          <p:cNvSpPr>
            <a:spLocks/>
          </p:cNvSpPr>
          <p:nvPr/>
        </p:nvSpPr>
        <p:spPr>
          <a:xfrm>
            <a:off x="0" y="-23462"/>
            <a:ext cx="12192000" cy="3465512"/>
          </a:xfrm>
          <a:prstGeom prst="rect">
            <a:avLst/>
          </a:prstGeom>
          <a:solidFill>
            <a:srgbClr val="252525">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4" name="组合 93"/>
          <p:cNvGrpSpPr/>
          <p:nvPr/>
        </p:nvGrpSpPr>
        <p:grpSpPr>
          <a:xfrm>
            <a:off x="1628139" y="82183"/>
            <a:ext cx="10322968" cy="1101430"/>
            <a:chOff x="1434759" y="1729680"/>
            <a:chExt cx="10322968" cy="1101430"/>
          </a:xfrm>
        </p:grpSpPr>
        <p:sp>
          <p:nvSpPr>
            <p:cNvPr id="91" name="文本框 90"/>
            <p:cNvSpPr txBox="1"/>
            <p:nvPr/>
          </p:nvSpPr>
          <p:spPr>
            <a:xfrm>
              <a:off x="1434759" y="1729680"/>
              <a:ext cx="10322968" cy="707886"/>
            </a:xfrm>
            <a:prstGeom prst="rect">
              <a:avLst/>
            </a:prstGeom>
            <a:noFill/>
          </p:spPr>
          <p:txBody>
            <a:bodyPr wrap="square" rtlCol="0">
              <a:spAutoFit/>
            </a:bodyPr>
            <a:lstStyle/>
            <a:p>
              <a:pPr algn="r"/>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Now, we've got a functioning network</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sp>
          <p:nvSpPr>
            <p:cNvPr id="92" name="文本框 91"/>
            <p:cNvSpPr txBox="1"/>
            <p:nvPr/>
          </p:nvSpPr>
          <p:spPr>
            <a:xfrm>
              <a:off x="8122764" y="2437567"/>
              <a:ext cx="3594534" cy="393543"/>
            </a:xfrm>
            <a:prstGeom prst="roundRect">
              <a:avLst>
                <a:gd name="adj" fmla="val 6852"/>
              </a:avLst>
            </a:prstGeom>
            <a:noFill/>
            <a:ln>
              <a:noFill/>
            </a:ln>
          </p:spPr>
          <p:txBody>
            <a:bodyPr wrap="square" rtlCol="0">
              <a:spAutoFit/>
            </a:bodyPr>
            <a:lstStyle/>
            <a:p>
              <a:pPr algn="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ResNet 50</a:t>
              </a:r>
              <a:endParaRPr lang="zh-CN" altLang="en-US" sz="1600" dirty="0">
                <a:solidFill>
                  <a:schemeClr val="bg1"/>
                </a:solidFill>
                <a:latin typeface="Leelawadee UI Semilight" panose="020B0402040204020203" pitchFamily="34" charset="-34"/>
                <a:cs typeface="Leelawadee UI Semilight" panose="020B0402040204020203" pitchFamily="34" charset="-34"/>
              </a:endParaRPr>
            </a:p>
          </p:txBody>
        </p:sp>
      </p:grpSp>
      <p:cxnSp>
        <p:nvCxnSpPr>
          <p:cNvPr id="99" name="直接连接符 98"/>
          <p:cNvCxnSpPr/>
          <p:nvPr/>
        </p:nvCxnSpPr>
        <p:spPr>
          <a:xfrm>
            <a:off x="11940725" y="211921"/>
            <a:ext cx="0" cy="115629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545777" y="2278880"/>
            <a:ext cx="353633" cy="353633"/>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椭圆 26"/>
          <p:cNvSpPr/>
          <p:nvPr/>
        </p:nvSpPr>
        <p:spPr>
          <a:xfrm>
            <a:off x="768960" y="2205805"/>
            <a:ext cx="554636" cy="55463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p:cNvSpPr/>
          <p:nvPr/>
        </p:nvSpPr>
        <p:spPr>
          <a:xfrm>
            <a:off x="1489480" y="2968048"/>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椭圆 29"/>
          <p:cNvSpPr/>
          <p:nvPr/>
        </p:nvSpPr>
        <p:spPr>
          <a:xfrm>
            <a:off x="1980689" y="2020173"/>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1" name="椭圆 30"/>
          <p:cNvSpPr/>
          <p:nvPr/>
        </p:nvSpPr>
        <p:spPr>
          <a:xfrm>
            <a:off x="5153465" y="2632513"/>
            <a:ext cx="184060" cy="184060"/>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6" name="图片 5">
            <a:extLst>
              <a:ext uri="{FF2B5EF4-FFF2-40B4-BE49-F238E27FC236}">
                <a16:creationId xmlns:a16="http://schemas.microsoft.com/office/drawing/2014/main" id="{7ACF3E2E-C0CC-4D68-97DC-559BD0C619BD}"/>
              </a:ext>
            </a:extLst>
          </p:cNvPr>
          <p:cNvPicPr>
            <a:picLocks noChangeAspect="1"/>
          </p:cNvPicPr>
          <p:nvPr/>
        </p:nvPicPr>
        <p:blipFill>
          <a:blip r:embed="rId5"/>
          <a:stretch>
            <a:fillRect/>
          </a:stretch>
        </p:blipFill>
        <p:spPr>
          <a:xfrm>
            <a:off x="141928" y="1200922"/>
            <a:ext cx="11656870" cy="2365327"/>
          </a:xfrm>
          <a:prstGeom prst="rect">
            <a:avLst/>
          </a:prstGeom>
        </p:spPr>
      </p:pic>
      <p:sp>
        <p:nvSpPr>
          <p:cNvPr id="10" name="文本框 9">
            <a:extLst>
              <a:ext uri="{FF2B5EF4-FFF2-40B4-BE49-F238E27FC236}">
                <a16:creationId xmlns:a16="http://schemas.microsoft.com/office/drawing/2014/main" id="{ED0AAF99-78DB-4639-9333-61F47D4E4546}"/>
              </a:ext>
            </a:extLst>
          </p:cNvPr>
          <p:cNvSpPr txBox="1"/>
          <p:nvPr/>
        </p:nvSpPr>
        <p:spPr>
          <a:xfrm>
            <a:off x="8889587" y="4486629"/>
            <a:ext cx="3234229" cy="923330"/>
          </a:xfrm>
          <a:prstGeom prst="rect">
            <a:avLst/>
          </a:prstGeom>
          <a:noFill/>
        </p:spPr>
        <p:txBody>
          <a:bodyPr wrap="square" rtlCol="0">
            <a:spAutoFit/>
          </a:bodyPr>
          <a:lstStyle/>
          <a:p>
            <a:r>
              <a:rPr lang="en-US" altLang="zh-CN" dirty="0">
                <a:latin typeface="Leelawadee UI Semilight" panose="020B0402040204020203" pitchFamily="34" charset="-34"/>
                <a:cs typeface="Leelawadee UI Semilight" panose="020B0402040204020203" pitchFamily="34" charset="-34"/>
              </a:rPr>
              <a:t>#”Due to practical efficiency,  usually a bottle neck version of the building block is adopted”</a:t>
            </a:r>
            <a:endParaRPr lang="zh-CN" altLang="en-US" dirty="0">
              <a:latin typeface="Leelawadee UI Semilight" panose="020B0402040204020203" pitchFamily="34" charset="-34"/>
              <a:cs typeface="Leelawadee UI Semilight" panose="020B0402040204020203" pitchFamily="34" charset="-34"/>
            </a:endParaRPr>
          </a:p>
        </p:txBody>
      </p:sp>
      <p:grpSp>
        <p:nvGrpSpPr>
          <p:cNvPr id="24" name="组合 23">
            <a:extLst>
              <a:ext uri="{FF2B5EF4-FFF2-40B4-BE49-F238E27FC236}">
                <a16:creationId xmlns:a16="http://schemas.microsoft.com/office/drawing/2014/main" id="{3DD22D1D-9F93-4CDE-99F3-7A946B6E494D}"/>
              </a:ext>
            </a:extLst>
          </p:cNvPr>
          <p:cNvGrpSpPr/>
          <p:nvPr/>
        </p:nvGrpSpPr>
        <p:grpSpPr>
          <a:xfrm>
            <a:off x="348813" y="3515125"/>
            <a:ext cx="3818387" cy="3260692"/>
            <a:chOff x="2063181" y="3019708"/>
            <a:chExt cx="3782613" cy="3229434"/>
          </a:xfrm>
        </p:grpSpPr>
        <p:pic>
          <p:nvPicPr>
            <p:cNvPr id="12" name="图片 11">
              <a:extLst>
                <a:ext uri="{FF2B5EF4-FFF2-40B4-BE49-F238E27FC236}">
                  <a16:creationId xmlns:a16="http://schemas.microsoft.com/office/drawing/2014/main" id="{43013AA4-762F-46A8-BB7A-B6CF5AECA795}"/>
                </a:ext>
              </a:extLst>
            </p:cNvPr>
            <p:cNvPicPr>
              <a:picLocks noChangeAspect="1"/>
            </p:cNvPicPr>
            <p:nvPr/>
          </p:nvPicPr>
          <p:blipFill rotWithShape="1">
            <a:blip r:embed="rId6">
              <a:extLst>
                <a:ext uri="{28A0092B-C50C-407E-A947-70E740481C1C}">
                  <a14:useLocalDpi xmlns:a14="http://schemas.microsoft.com/office/drawing/2010/main" val="0"/>
                </a:ext>
              </a:extLst>
            </a:blip>
            <a:srcRect l="49867" t="20850" r="35266" b="13878"/>
            <a:stretch/>
          </p:blipFill>
          <p:spPr>
            <a:xfrm>
              <a:off x="3611521" y="3752321"/>
              <a:ext cx="1166920" cy="2288113"/>
            </a:xfrm>
            <a:prstGeom prst="rect">
              <a:avLst/>
            </a:prstGeom>
          </p:spPr>
        </p:pic>
        <p:pic>
          <p:nvPicPr>
            <p:cNvPr id="14" name="图片 13">
              <a:extLst>
                <a:ext uri="{FF2B5EF4-FFF2-40B4-BE49-F238E27FC236}">
                  <a16:creationId xmlns:a16="http://schemas.microsoft.com/office/drawing/2014/main" id="{D524BBFA-2385-4C2B-94E5-99DBDF2CA31E}"/>
                </a:ext>
              </a:extLst>
            </p:cNvPr>
            <p:cNvPicPr>
              <a:picLocks noChangeAspect="1"/>
            </p:cNvPicPr>
            <p:nvPr/>
          </p:nvPicPr>
          <p:blipFill rotWithShape="1">
            <a:blip r:embed="rId6">
              <a:extLst>
                <a:ext uri="{28A0092B-C50C-407E-A947-70E740481C1C}">
                  <a14:useLocalDpi xmlns:a14="http://schemas.microsoft.com/office/drawing/2010/main" val="0"/>
                </a:ext>
              </a:extLst>
            </a:blip>
            <a:srcRect r="79920" b="7875"/>
            <a:stretch/>
          </p:blipFill>
          <p:spPr>
            <a:xfrm>
              <a:off x="2063181" y="3019708"/>
              <a:ext cx="1576116" cy="3229434"/>
            </a:xfrm>
            <a:prstGeom prst="rect">
              <a:avLst/>
            </a:prstGeom>
          </p:spPr>
        </p:pic>
        <p:pic>
          <p:nvPicPr>
            <p:cNvPr id="16" name="图片 15">
              <a:extLst>
                <a:ext uri="{FF2B5EF4-FFF2-40B4-BE49-F238E27FC236}">
                  <a16:creationId xmlns:a16="http://schemas.microsoft.com/office/drawing/2014/main" id="{E424BC5B-E70C-477D-BC96-8AD9A086C420}"/>
                </a:ext>
              </a:extLst>
            </p:cNvPr>
            <p:cNvPicPr>
              <a:picLocks noChangeAspect="1"/>
            </p:cNvPicPr>
            <p:nvPr/>
          </p:nvPicPr>
          <p:blipFill rotWithShape="1">
            <a:blip r:embed="rId6">
              <a:extLst>
                <a:ext uri="{28A0092B-C50C-407E-A947-70E740481C1C}">
                  <a14:useLocalDpi xmlns:a14="http://schemas.microsoft.com/office/drawing/2010/main" val="0"/>
                </a:ext>
              </a:extLst>
            </a:blip>
            <a:srcRect l="49133" t="9087" r="29830" b="78963"/>
            <a:stretch/>
          </p:blipFill>
          <p:spPr>
            <a:xfrm>
              <a:off x="3639297" y="3337061"/>
              <a:ext cx="1651246" cy="418926"/>
            </a:xfrm>
            <a:prstGeom prst="rect">
              <a:avLst/>
            </a:prstGeom>
          </p:spPr>
        </p:pic>
        <p:pic>
          <p:nvPicPr>
            <p:cNvPr id="20" name="图片 19">
              <a:extLst>
                <a:ext uri="{FF2B5EF4-FFF2-40B4-BE49-F238E27FC236}">
                  <a16:creationId xmlns:a16="http://schemas.microsoft.com/office/drawing/2014/main" id="{10891A52-9D2A-47F6-B971-AD30D8A070BD}"/>
                </a:ext>
              </a:extLst>
            </p:cNvPr>
            <p:cNvPicPr>
              <a:picLocks noChangeAspect="1"/>
            </p:cNvPicPr>
            <p:nvPr/>
          </p:nvPicPr>
          <p:blipFill rotWithShape="1">
            <a:blip r:embed="rId6">
              <a:extLst>
                <a:ext uri="{28A0092B-C50C-407E-A947-70E740481C1C}">
                  <a14:useLocalDpi xmlns:a14="http://schemas.microsoft.com/office/drawing/2010/main" val="0"/>
                </a:ext>
              </a:extLst>
            </a:blip>
            <a:srcRect l="45316" t="86371" r="26211" b="7771"/>
            <a:stretch/>
          </p:blipFill>
          <p:spPr>
            <a:xfrm>
              <a:off x="3610886" y="6043774"/>
              <a:ext cx="2234908" cy="205368"/>
            </a:xfrm>
            <a:prstGeom prst="rect">
              <a:avLst/>
            </a:prstGeom>
          </p:spPr>
        </p:pic>
        <p:pic>
          <p:nvPicPr>
            <p:cNvPr id="23" name="图片 22">
              <a:extLst>
                <a:ext uri="{FF2B5EF4-FFF2-40B4-BE49-F238E27FC236}">
                  <a16:creationId xmlns:a16="http://schemas.microsoft.com/office/drawing/2014/main" id="{F49DB637-7E78-4F8A-8034-CB07663ACBF6}"/>
                </a:ext>
              </a:extLst>
            </p:cNvPr>
            <p:cNvPicPr>
              <a:picLocks noChangeAspect="1"/>
            </p:cNvPicPr>
            <p:nvPr/>
          </p:nvPicPr>
          <p:blipFill rotWithShape="1">
            <a:blip r:embed="rId6">
              <a:extLst>
                <a:ext uri="{28A0092B-C50C-407E-A947-70E740481C1C}">
                  <a14:useLocalDpi xmlns:a14="http://schemas.microsoft.com/office/drawing/2010/main" val="0"/>
                </a:ext>
              </a:extLst>
            </a:blip>
            <a:srcRect l="49224" r="35386" b="90639"/>
            <a:stretch/>
          </p:blipFill>
          <p:spPr>
            <a:xfrm>
              <a:off x="3639297" y="3020335"/>
              <a:ext cx="1208027" cy="328166"/>
            </a:xfrm>
            <a:prstGeom prst="rect">
              <a:avLst/>
            </a:prstGeom>
          </p:spPr>
        </p:pic>
      </p:grpSp>
      <p:pic>
        <p:nvPicPr>
          <p:cNvPr id="33" name="图片 32">
            <a:extLst>
              <a:ext uri="{FF2B5EF4-FFF2-40B4-BE49-F238E27FC236}">
                <a16:creationId xmlns:a16="http://schemas.microsoft.com/office/drawing/2014/main" id="{4CB3E0DD-8C29-4E89-AD85-EE429E3FFF6C}"/>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49781" y="5248578"/>
            <a:ext cx="2679750" cy="994823"/>
          </a:xfrm>
          <a:prstGeom prst="rect">
            <a:avLst/>
          </a:prstGeom>
        </p:spPr>
      </p:pic>
      <p:sp>
        <p:nvSpPr>
          <p:cNvPr id="2" name="矩形 1">
            <a:extLst>
              <a:ext uri="{FF2B5EF4-FFF2-40B4-BE49-F238E27FC236}">
                <a16:creationId xmlns:a16="http://schemas.microsoft.com/office/drawing/2014/main" id="{AEE5FA96-353A-4B9F-882E-6E998419B157}"/>
              </a:ext>
            </a:extLst>
          </p:cNvPr>
          <p:cNvSpPr/>
          <p:nvPr/>
        </p:nvSpPr>
        <p:spPr>
          <a:xfrm>
            <a:off x="6425134" y="6058735"/>
            <a:ext cx="4214808" cy="369332"/>
          </a:xfrm>
          <a:prstGeom prst="rect">
            <a:avLst/>
          </a:prstGeom>
        </p:spPr>
        <p:txBody>
          <a:bodyPr wrap="none">
            <a:spAutoFit/>
          </a:bodyPr>
          <a:lstStyle/>
          <a:p>
            <a:r>
              <a:rPr lang="en-US" altLang="zh-CN" b="1" dirty="0">
                <a:latin typeface="Leelawadee UI" panose="020B0502040204020203" pitchFamily="34" charset="-34"/>
                <a:cs typeface="Leelawadee UI" panose="020B0502040204020203" pitchFamily="34" charset="-34"/>
              </a:rPr>
              <a:t>DBA</a:t>
            </a:r>
            <a:r>
              <a:rPr lang="en-US" altLang="zh-CN" dirty="0">
                <a:latin typeface="Leelawadee UI" panose="020B0502040204020203" pitchFamily="34" charset="-34"/>
                <a:cs typeface="Leelawadee UI" panose="020B0502040204020203" pitchFamily="34" charset="-34"/>
              </a:rPr>
              <a:t>: “Deeper Bottleneck Architectures”</a:t>
            </a:r>
            <a:endParaRPr lang="zh-CN" altLang="en-US" dirty="0">
              <a:latin typeface="Leelawadee UI" panose="020B0502040204020203" pitchFamily="34" charset="-34"/>
              <a:cs typeface="Leelawadee UI" panose="020B0502040204020203" pitchFamily="34" charset="-34"/>
            </a:endParaRPr>
          </a:p>
        </p:txBody>
      </p:sp>
      <p:sp>
        <p:nvSpPr>
          <p:cNvPr id="3" name="灯片编号占位符 2">
            <a:extLst>
              <a:ext uri="{FF2B5EF4-FFF2-40B4-BE49-F238E27FC236}">
                <a16:creationId xmlns:a16="http://schemas.microsoft.com/office/drawing/2014/main" id="{13132CE8-B069-451E-A2FC-E5D16B04A7EC}"/>
              </a:ext>
            </a:extLst>
          </p:cNvPr>
          <p:cNvSpPr>
            <a:spLocks noGrp="1"/>
          </p:cNvSpPr>
          <p:nvPr>
            <p:ph type="sldNum" sz="quarter" idx="12"/>
          </p:nvPr>
        </p:nvSpPr>
        <p:spPr/>
        <p:txBody>
          <a:bodyPr/>
          <a:lstStyle/>
          <a:p>
            <a:fld id="{738E469F-A6F1-4101-B2D4-6685578B9A92}" type="slidenum">
              <a:rPr lang="zh-CN" altLang="en-US" smtClean="0"/>
              <a:t>11</a:t>
            </a:fld>
            <a:endParaRPr lang="zh-CN" altLang="en-US"/>
          </a:p>
        </p:txBody>
      </p:sp>
      <p:sp>
        <p:nvSpPr>
          <p:cNvPr id="4" name="文本框 3">
            <a:extLst>
              <a:ext uri="{FF2B5EF4-FFF2-40B4-BE49-F238E27FC236}">
                <a16:creationId xmlns:a16="http://schemas.microsoft.com/office/drawing/2014/main" id="{0C87E23D-0845-4D90-AEBE-21513A735959}"/>
              </a:ext>
            </a:extLst>
          </p:cNvPr>
          <p:cNvSpPr txBox="1"/>
          <p:nvPr/>
        </p:nvSpPr>
        <p:spPr>
          <a:xfrm>
            <a:off x="3357563" y="4873641"/>
            <a:ext cx="2302772" cy="461665"/>
          </a:xfrm>
          <a:prstGeom prst="rect">
            <a:avLst/>
          </a:prstGeom>
          <a:noFill/>
        </p:spPr>
        <p:txBody>
          <a:bodyPr wrap="square" rtlCol="0">
            <a:spAutoFit/>
          </a:bodyPr>
          <a:lstStyle/>
          <a:p>
            <a:r>
              <a:rPr lang="en-US" altLang="zh-CN" dirty="0">
                <a:latin typeface="Aharoni" panose="02010803020104030203" pitchFamily="2" charset="-79"/>
                <a:cs typeface="Aharoni" panose="02010803020104030203" pitchFamily="2" charset="-79"/>
              </a:rPr>
              <a:t>Batch Size:</a:t>
            </a:r>
            <a:r>
              <a:rPr lang="en-US" altLang="zh-CN" sz="2400" dirty="0">
                <a:latin typeface="Aharoni" panose="02010803020104030203" pitchFamily="2" charset="-79"/>
                <a:cs typeface="Aharoni" panose="02010803020104030203" pitchFamily="2" charset="-79"/>
              </a:rPr>
              <a:t>32</a:t>
            </a:r>
            <a:endParaRPr lang="zh-CN" altLang="en-US"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5661376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048647" y="2121194"/>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9"/>
          <p:cNvSpPr/>
          <p:nvPr/>
        </p:nvSpPr>
        <p:spPr>
          <a:xfrm>
            <a:off x="0" y="0"/>
            <a:ext cx="12192000" cy="2358034"/>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椭圆 13"/>
          <p:cNvSpPr/>
          <p:nvPr/>
        </p:nvSpPr>
        <p:spPr>
          <a:xfrm>
            <a:off x="10305043" y="1459717"/>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5" name="椭圆 14"/>
          <p:cNvSpPr/>
          <p:nvPr/>
        </p:nvSpPr>
        <p:spPr>
          <a:xfrm>
            <a:off x="10975907" y="66771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椭圆 15"/>
          <p:cNvSpPr/>
          <p:nvPr/>
        </p:nvSpPr>
        <p:spPr>
          <a:xfrm>
            <a:off x="9101445" y="16808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mc:AlternateContent xmlns:mc="http://schemas.openxmlformats.org/markup-compatibility/2006" xmlns:a14="http://schemas.microsoft.com/office/drawing/2010/main">
        <mc:Choice Requires="a14">
          <p:sp>
            <p:nvSpPr>
              <p:cNvPr id="25" name="文本框 24"/>
              <p:cNvSpPr txBox="1"/>
              <p:nvPr/>
            </p:nvSpPr>
            <p:spPr>
              <a:xfrm>
                <a:off x="2522313" y="2698814"/>
                <a:ext cx="5315491" cy="726014"/>
              </a:xfrm>
              <a:prstGeom prst="roundRect">
                <a:avLst>
                  <a:gd name="adj" fmla="val 6852"/>
                </a:avLst>
              </a:prstGeom>
              <a:noFill/>
              <a:ln>
                <a:noFill/>
              </a:ln>
            </p:spPr>
            <p:txBody>
              <a:bodyPr wrap="square" rtlCol="0">
                <a:spAutoFit/>
              </a:bodyPr>
              <a:lstStyle/>
              <a:p>
                <a:pPr>
                  <a:lnSpc>
                    <a:spcPct val="130000"/>
                  </a:lnSpc>
                </a:pPr>
                <a14:m>
                  <m:oMathPara xmlns:m="http://schemas.openxmlformats.org/officeDocument/2006/math">
                    <m:oMathParaPr>
                      <m:jc m:val="centerGroup"/>
                    </m:oMathParaPr>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𝐼𝑛𝑝𝑢𝑡</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sym typeface="Wingdings" panose="05000000000000000000" pitchFamily="2" charset="2"/>
                        </a:rPr>
                        <m:t>:</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sym typeface="Wingdings" panose="05000000000000000000" pitchFamily="2" charset="2"/>
                        </a:rPr>
                        <m:t> (</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sym typeface="Wingdings" panose="05000000000000000000" pitchFamily="2" charset="2"/>
                        </a:rPr>
                        <m:t>56,56,64)                                    </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𝐼𝑛𝑝𝑢𝑡</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sym typeface="Wingdings" panose="05000000000000000000" pitchFamily="2" charset="2"/>
                        </a:rPr>
                        <m:t>: (56,56,64)</m:t>
                      </m:r>
                    </m:oMath>
                  </m:oMathPara>
                </a14:m>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nSpc>
                    <a:spcPct val="130000"/>
                  </a:lnSpc>
                </a:pP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2522313" y="2698814"/>
                <a:ext cx="5315491" cy="726014"/>
              </a:xfrm>
              <a:prstGeom prst="roundRect">
                <a:avLst>
                  <a:gd name="adj" fmla="val 6852"/>
                </a:avLst>
              </a:prstGeom>
              <a:blipFill>
                <a:blip r:embed="rId2"/>
                <a:stretch>
                  <a:fillRect/>
                </a:stretch>
              </a:blipFill>
              <a:ln>
                <a:noFill/>
              </a:ln>
            </p:spPr>
            <p:txBody>
              <a:bodyPr/>
              <a:lstStyle/>
              <a:p>
                <a:r>
                  <a:rPr lang="zh-CN" altLang="en-US">
                    <a:noFill/>
                  </a:rPr>
                  <a:t> </a:t>
                </a:r>
              </a:p>
            </p:txBody>
          </p:sp>
        </mc:Fallback>
      </mc:AlternateContent>
      <p:sp>
        <p:nvSpPr>
          <p:cNvPr id="19" name="文本框 18"/>
          <p:cNvSpPr txBox="1"/>
          <p:nvPr/>
        </p:nvSpPr>
        <p:spPr>
          <a:xfrm>
            <a:off x="268288" y="2350594"/>
            <a:ext cx="3915815" cy="393543"/>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Supposedly we have 2 architecture:</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sp>
        <p:nvSpPr>
          <p:cNvPr id="28" name="椭圆 27"/>
          <p:cNvSpPr/>
          <p:nvPr/>
        </p:nvSpPr>
        <p:spPr>
          <a:xfrm>
            <a:off x="9210381" y="2842247"/>
            <a:ext cx="1440438" cy="1440438"/>
          </a:xfrm>
          <a:prstGeom prst="ellipse">
            <a:avLst/>
          </a:prstGeom>
          <a:solidFill>
            <a:schemeClr val="accen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1" name="组合 30"/>
          <p:cNvGrpSpPr/>
          <p:nvPr/>
        </p:nvGrpSpPr>
        <p:grpSpPr>
          <a:xfrm>
            <a:off x="203299" y="447592"/>
            <a:ext cx="10772608" cy="1935342"/>
            <a:chOff x="203299" y="667719"/>
            <a:chExt cx="10772608" cy="1935342"/>
          </a:xfrm>
        </p:grpSpPr>
        <p:grpSp>
          <p:nvGrpSpPr>
            <p:cNvPr id="32" name="组合 31"/>
            <p:cNvGrpSpPr/>
            <p:nvPr/>
          </p:nvGrpSpPr>
          <p:grpSpPr>
            <a:xfrm>
              <a:off x="268288" y="667719"/>
              <a:ext cx="4747617" cy="847056"/>
              <a:chOff x="565306" y="1208432"/>
              <a:chExt cx="3483811" cy="847056"/>
            </a:xfrm>
          </p:grpSpPr>
          <p:sp>
            <p:nvSpPr>
              <p:cNvPr id="34" name="文本框 33"/>
              <p:cNvSpPr txBox="1"/>
              <p:nvPr/>
            </p:nvSpPr>
            <p:spPr>
              <a:xfrm>
                <a:off x="565306" y="1208432"/>
                <a:ext cx="3483811" cy="707886"/>
              </a:xfrm>
              <a:prstGeom prst="rect">
                <a:avLst/>
              </a:prstGeom>
              <a:noFill/>
            </p:spPr>
            <p:txBody>
              <a:bodyPr wrap="square" rtlCol="0">
                <a:spAutoFit/>
              </a:bodyPr>
              <a:lstStyle/>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Why Bottle Neck?</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35" name="直接连接符 34"/>
              <p:cNvCxnSpPr>
                <a:cxnSpLocks/>
              </p:cNvCxnSpPr>
              <p:nvPr/>
            </p:nvCxnSpPr>
            <p:spPr>
              <a:xfrm>
                <a:off x="614232" y="2055488"/>
                <a:ext cx="309353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3" name="文本框 32"/>
            <p:cNvSpPr txBox="1"/>
            <p:nvPr/>
          </p:nvSpPr>
          <p:spPr>
            <a:xfrm>
              <a:off x="203299" y="1642214"/>
              <a:ext cx="10772608" cy="960847"/>
            </a:xfrm>
            <a:prstGeom prst="roundRect">
              <a:avLst>
                <a:gd name="adj" fmla="val 6852"/>
              </a:avLst>
            </a:prstGeom>
            <a:noFill/>
            <a:ln>
              <a:noFill/>
            </a:ln>
          </p:spPr>
          <p:txBody>
            <a:bodyPr wrap="square" rtlCol="0">
              <a:spAutoFit/>
            </a:bodyPr>
            <a:lstStyle/>
            <a:p>
              <a:pPr>
                <a:lnSpc>
                  <a:spcPct val="130000"/>
                </a:lnSpc>
              </a:pPr>
              <a:r>
                <a:rPr lang="en-US" altLang="zh-CN" sz="2000" b="1"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It saves the number of parameters, provide the possibility of more layers within less parameters</a:t>
              </a:r>
            </a:p>
            <a:p>
              <a:pPr algn="ctr">
                <a:lnSpc>
                  <a:spcPct val="130000"/>
                </a:lnSpc>
              </a:pPr>
              <a:r>
                <a:rPr lang="zh-CN" altLang="en-US" sz="2400" b="1" dirty="0">
                  <a:solidFill>
                    <a:schemeClr val="bg1"/>
                  </a:solidFill>
                  <a:latin typeface="Leelawadee UI Semilight" panose="020B0402040204020203" pitchFamily="34" charset="-34"/>
                  <a:cs typeface="Leelawadee UI Semilight" panose="020B0402040204020203" pitchFamily="34" charset="-34"/>
                </a:rPr>
                <a:t>→       </a:t>
              </a:r>
              <a:r>
                <a:rPr lang="en-US" altLang="zh-CN" sz="2400" b="1" dirty="0">
                  <a:solidFill>
                    <a:schemeClr val="bg1"/>
                  </a:solidFill>
                  <a:latin typeface="Leelawadee UI Semilight" panose="020B0402040204020203" pitchFamily="34" charset="-34"/>
                  <a:cs typeface="Leelawadee UI Semilight" panose="020B0402040204020203" pitchFamily="34" charset="-34"/>
                </a:rPr>
                <a:t>more economical</a:t>
              </a:r>
              <a:endParaRPr lang="zh-CN" altLang="en-US" sz="2400" b="1" dirty="0">
                <a:solidFill>
                  <a:schemeClr val="bg1"/>
                </a:solidFill>
                <a:latin typeface="Leelawadee UI Semilight" panose="020B0402040204020203" pitchFamily="34" charset="-34"/>
                <a:cs typeface="Leelawadee UI Semilight" panose="020B0402040204020203" pitchFamily="34" charset="-34"/>
              </a:endParaRPr>
            </a:p>
          </p:txBody>
        </p:sp>
      </p:grpSp>
      <p:pic>
        <p:nvPicPr>
          <p:cNvPr id="3" name="图片 2">
            <a:extLst>
              <a:ext uri="{FF2B5EF4-FFF2-40B4-BE49-F238E27FC236}">
                <a16:creationId xmlns:a16="http://schemas.microsoft.com/office/drawing/2014/main" id="{A5685C64-CD7E-461C-98EC-ADE62C314724}"/>
              </a:ext>
            </a:extLst>
          </p:cNvPr>
          <p:cNvPicPr>
            <a:picLocks noChangeAspect="1"/>
          </p:cNvPicPr>
          <p:nvPr/>
        </p:nvPicPr>
        <p:blipFill rotWithShape="1">
          <a:blip r:embed="rId3">
            <a:clrChange>
              <a:clrFrom>
                <a:srgbClr val="FFFEFF"/>
              </a:clrFrom>
              <a:clrTo>
                <a:srgbClr val="FFFEFF">
                  <a:alpha val="0"/>
                </a:srgbClr>
              </a:clrTo>
            </a:clrChange>
          </a:blip>
          <a:srcRect t="9736" b="55880"/>
          <a:stretch/>
        </p:blipFill>
        <p:spPr>
          <a:xfrm>
            <a:off x="2078310" y="3008497"/>
            <a:ext cx="6532290" cy="2358034"/>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C36DEA4F-829A-42DA-B94C-30F57DFF712B}"/>
                  </a:ext>
                </a:extLst>
              </p:cNvPr>
              <p:cNvSpPr txBox="1"/>
              <p:nvPr/>
            </p:nvSpPr>
            <p:spPr>
              <a:xfrm>
                <a:off x="1023711" y="5353048"/>
                <a:ext cx="3915816"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𝑃𝑎𝑟𝑎𝑚𝑒𝑡𝑒𝑟𝑠</m:t>
                      </m:r>
                      <m:r>
                        <a:rPr lang="en-US" altLang="zh-CN" i="1" dirty="0" smtClean="0">
                          <a:latin typeface="Cambria Math" panose="02040503050406030204" pitchFamily="18" charset="0"/>
                        </a:rPr>
                        <m:t> = </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3</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3×64</m:t>
                          </m:r>
                        </m:e>
                      </m:d>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64+</m:t>
                      </m:r>
                    </m:oMath>
                  </m:oMathPara>
                </a14:m>
                <a:endParaRPr lang="en-US" altLang="zh-CN"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zh-CN" i="1" dirty="0">
                              <a:latin typeface="Cambria Math" panose="02040503050406030204" pitchFamily="18" charset="0"/>
                            </a:rPr>
                          </m:ctrlPr>
                        </m:dPr>
                        <m:e>
                          <m:r>
                            <a:rPr lang="en-US" altLang="zh-CN" i="1" dirty="0">
                              <a:latin typeface="Cambria Math" panose="02040503050406030204" pitchFamily="18" charset="0"/>
                            </a:rPr>
                            <m:t>3</m:t>
                          </m:r>
                          <m:r>
                            <a:rPr lang="en-US" altLang="zh-CN" i="1" dirty="0">
                              <a:latin typeface="Cambria Math" panose="02040503050406030204" pitchFamily="18" charset="0"/>
                              <a:ea typeface="Cambria Math" panose="02040503050406030204" pitchFamily="18" charset="0"/>
                            </a:rPr>
                            <m:t>×3×64</m:t>
                          </m:r>
                        </m:e>
                      </m:d>
                      <m:r>
                        <a:rPr lang="en-US" altLang="zh-CN" i="1" dirty="0">
                          <a:latin typeface="Cambria Math" panose="02040503050406030204" pitchFamily="18" charset="0"/>
                          <a:ea typeface="Cambria Math" panose="02040503050406030204" pitchFamily="18" charset="0"/>
                        </a:rPr>
                        <m:t>×64</m:t>
                      </m:r>
                      <m:r>
                        <a:rPr lang="en-US" altLang="zh-CN" b="0" i="1" dirty="0" smtClean="0">
                          <a:latin typeface="Cambria Math" panose="02040503050406030204" pitchFamily="18" charset="0"/>
                          <a:ea typeface="Cambria Math" panose="02040503050406030204" pitchFamily="18" charset="0"/>
                        </a:rPr>
                        <m:t>=73728</m:t>
                      </m:r>
                    </m:oMath>
                  </m:oMathPara>
                </a14:m>
                <a:endParaRPr lang="zh-CN" altLang="en-US" dirty="0"/>
              </a:p>
            </p:txBody>
          </p:sp>
        </mc:Choice>
        <mc:Fallback xmlns="">
          <p:sp>
            <p:nvSpPr>
              <p:cNvPr id="4" name="文本框 3">
                <a:extLst>
                  <a:ext uri="{FF2B5EF4-FFF2-40B4-BE49-F238E27FC236}">
                    <a16:creationId xmlns:a16="http://schemas.microsoft.com/office/drawing/2014/main" id="{C36DEA4F-829A-42DA-B94C-30F57DFF712B}"/>
                  </a:ext>
                </a:extLst>
              </p:cNvPr>
              <p:cNvSpPr txBox="1">
                <a:spLocks noRot="1" noChangeAspect="1" noMove="1" noResize="1" noEditPoints="1" noAdjustHandles="1" noChangeArrowheads="1" noChangeShapeType="1" noTextEdit="1"/>
              </p:cNvSpPr>
              <p:nvPr/>
            </p:nvSpPr>
            <p:spPr>
              <a:xfrm>
                <a:off x="1023711" y="5353048"/>
                <a:ext cx="3915816" cy="64633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16B5880-9503-4CE4-A566-578FCF6B7094}"/>
                  </a:ext>
                </a:extLst>
              </p:cNvPr>
              <p:cNvSpPr txBox="1"/>
              <p:nvPr/>
            </p:nvSpPr>
            <p:spPr>
              <a:xfrm>
                <a:off x="5294565" y="5329721"/>
                <a:ext cx="3915816" cy="91698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𝑃𝑎𝑟𝑎𝑚𝑒𝑡𝑒𝑟𝑠</m:t>
                      </m:r>
                      <m:r>
                        <a:rPr lang="en-US" altLang="zh-CN" i="1" dirty="0" smtClean="0">
                          <a:latin typeface="Cambria Math" panose="02040503050406030204" pitchFamily="18" charset="0"/>
                        </a:rPr>
                        <m:t> = </m:t>
                      </m:r>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1</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1×64</m:t>
                          </m:r>
                        </m:e>
                      </m:d>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64+</m:t>
                      </m:r>
                    </m:oMath>
                  </m:oMathPara>
                </a14:m>
                <a:endParaRPr lang="en-US" altLang="zh-CN"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d>
                        <m:dPr>
                          <m:ctrlPr>
                            <a:rPr lang="en-US" altLang="zh-CN" i="1" dirty="0">
                              <a:latin typeface="Cambria Math" panose="02040503050406030204" pitchFamily="18" charset="0"/>
                            </a:rPr>
                          </m:ctrlPr>
                        </m:dPr>
                        <m:e>
                          <m:r>
                            <a:rPr lang="en-US" altLang="zh-CN" i="1" dirty="0">
                              <a:latin typeface="Cambria Math" panose="02040503050406030204" pitchFamily="18" charset="0"/>
                            </a:rPr>
                            <m:t>3</m:t>
                          </m:r>
                          <m:r>
                            <a:rPr lang="en-US" altLang="zh-CN" i="1" dirty="0">
                              <a:latin typeface="Cambria Math" panose="02040503050406030204" pitchFamily="18" charset="0"/>
                              <a:ea typeface="Cambria Math" panose="02040503050406030204" pitchFamily="18" charset="0"/>
                            </a:rPr>
                            <m:t>×3×64</m:t>
                          </m:r>
                        </m:e>
                      </m:d>
                      <m:r>
                        <a:rPr lang="en-US" altLang="zh-CN" i="1" dirty="0">
                          <a:latin typeface="Cambria Math" panose="02040503050406030204" pitchFamily="18" charset="0"/>
                          <a:ea typeface="Cambria Math" panose="02040503050406030204" pitchFamily="18" charset="0"/>
                        </a:rPr>
                        <m:t>×64</m:t>
                      </m:r>
                      <m:r>
                        <a:rPr lang="en-US" altLang="zh-CN" b="0" i="1" dirty="0" smtClean="0">
                          <a:latin typeface="Cambria Math" panose="02040503050406030204" pitchFamily="18" charset="0"/>
                          <a:ea typeface="Cambria Math" panose="02040503050406030204" pitchFamily="18" charset="0"/>
                        </a:rPr>
                        <m:t>+</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1</m:t>
                          </m:r>
                          <m:r>
                            <a:rPr lang="en-US" altLang="zh-CN" i="1" dirty="0">
                              <a:latin typeface="Cambria Math" panose="02040503050406030204" pitchFamily="18" charset="0"/>
                              <a:ea typeface="Cambria Math" panose="02040503050406030204" pitchFamily="18" charset="0"/>
                            </a:rPr>
                            <m:t>×1×64</m:t>
                          </m:r>
                        </m:e>
                      </m:d>
                      <m:r>
                        <a:rPr lang="en-US" altLang="zh-CN" i="1" dirty="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256+</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1</m:t>
                          </m:r>
                          <m:r>
                            <a:rPr lang="en-US" altLang="zh-CN" i="1" dirty="0">
                              <a:latin typeface="Cambria Math" panose="02040503050406030204" pitchFamily="18" charset="0"/>
                              <a:ea typeface="Cambria Math" panose="02040503050406030204" pitchFamily="18" charset="0"/>
                            </a:rPr>
                            <m:t>×1×64</m:t>
                          </m:r>
                        </m:e>
                      </m:d>
                      <m:r>
                        <a:rPr lang="en-US" altLang="zh-CN" i="1" dirty="0">
                          <a:latin typeface="Cambria Math" panose="02040503050406030204" pitchFamily="18" charset="0"/>
                          <a:ea typeface="Cambria Math" panose="02040503050406030204" pitchFamily="18" charset="0"/>
                        </a:rPr>
                        <m:t>×256</m:t>
                      </m:r>
                      <m:r>
                        <a:rPr lang="en-US" altLang="zh-CN" b="0" i="1" dirty="0" smtClean="0">
                          <a:latin typeface="Cambria Math" panose="02040503050406030204" pitchFamily="18" charset="0"/>
                          <a:ea typeface="Cambria Math" panose="02040503050406030204" pitchFamily="18" charset="0"/>
                        </a:rPr>
                        <m:t>=73728</m:t>
                      </m:r>
                    </m:oMath>
                  </m:oMathPara>
                </a14:m>
                <a:endParaRPr lang="zh-CN" altLang="en-US" dirty="0"/>
              </a:p>
            </p:txBody>
          </p:sp>
        </mc:Choice>
        <mc:Fallback xmlns="">
          <p:sp>
            <p:nvSpPr>
              <p:cNvPr id="20" name="文本框 19">
                <a:extLst>
                  <a:ext uri="{FF2B5EF4-FFF2-40B4-BE49-F238E27FC236}">
                    <a16:creationId xmlns:a16="http://schemas.microsoft.com/office/drawing/2014/main" id="{916B5880-9503-4CE4-A566-578FCF6B7094}"/>
                  </a:ext>
                </a:extLst>
              </p:cNvPr>
              <p:cNvSpPr txBox="1">
                <a:spLocks noRot="1" noChangeAspect="1" noMove="1" noResize="1" noEditPoints="1" noAdjustHandles="1" noChangeArrowheads="1" noChangeShapeType="1" noTextEdit="1"/>
              </p:cNvSpPr>
              <p:nvPr/>
            </p:nvSpPr>
            <p:spPr>
              <a:xfrm>
                <a:off x="5294565" y="5329721"/>
                <a:ext cx="3915816" cy="916982"/>
              </a:xfrm>
              <a:prstGeom prst="rect">
                <a:avLst/>
              </a:prstGeom>
              <a:blipFill>
                <a:blip r:embed="rId5"/>
                <a:stretch>
                  <a:fillRect/>
                </a:stretch>
              </a:blipFill>
            </p:spPr>
            <p:txBody>
              <a:bodyPr/>
              <a:lstStyle/>
              <a:p>
                <a:r>
                  <a:rPr lang="zh-CN" altLang="en-US">
                    <a:noFill/>
                  </a:rPr>
                  <a:t> </a:t>
                </a:r>
              </a:p>
            </p:txBody>
          </p:sp>
        </mc:Fallback>
      </mc:AlternateContent>
      <p:sp>
        <p:nvSpPr>
          <p:cNvPr id="18" name="矩形 17"/>
          <p:cNvSpPr/>
          <p:nvPr/>
        </p:nvSpPr>
        <p:spPr>
          <a:xfrm>
            <a:off x="8214425" y="2957584"/>
            <a:ext cx="3432350" cy="1015663"/>
          </a:xfrm>
          <a:prstGeom prst="rect">
            <a:avLst/>
          </a:prstGeom>
        </p:spPr>
        <p:txBody>
          <a:bodyPr wrap="none">
            <a:spAutoFit/>
          </a:bodyPr>
          <a:lstStyle/>
          <a:p>
            <a:pPr algn="ctr"/>
            <a:r>
              <a:rPr lang="en-US" altLang="zh-CN" sz="6000" b="1" dirty="0">
                <a:effectLst/>
                <a:latin typeface="Aharoni" panose="02010803020104030203" pitchFamily="2" charset="-79"/>
                <a:ea typeface="Microsoft Yi Baiti" panose="03000500000000000000" pitchFamily="66" charset="0"/>
                <a:cs typeface="Aharoni" panose="02010803020104030203" pitchFamily="2" charset="-79"/>
              </a:rPr>
              <a:t>identical!</a:t>
            </a:r>
            <a:endParaRPr lang="zh-CN" altLang="en-US" sz="6000" b="1" dirty="0">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 name="灯片编号占位符 1">
            <a:extLst>
              <a:ext uri="{FF2B5EF4-FFF2-40B4-BE49-F238E27FC236}">
                <a16:creationId xmlns:a16="http://schemas.microsoft.com/office/drawing/2014/main" id="{9A10B6CC-F7F6-4992-85A1-144A1893D413}"/>
              </a:ext>
            </a:extLst>
          </p:cNvPr>
          <p:cNvSpPr>
            <a:spLocks noGrp="1"/>
          </p:cNvSpPr>
          <p:nvPr>
            <p:ph type="sldNum" sz="quarter" idx="12"/>
          </p:nvPr>
        </p:nvSpPr>
        <p:spPr/>
        <p:txBody>
          <a:bodyPr/>
          <a:lstStyle/>
          <a:p>
            <a:fld id="{738E469F-A6F1-4101-B2D4-6685578B9A92}" type="slidenum">
              <a:rPr lang="zh-CN" altLang="en-US" smtClean="0"/>
              <a:t>12</a:t>
            </a:fld>
            <a:endParaRPr lang="zh-CN" altLang="en-US"/>
          </a:p>
        </p:txBody>
      </p:sp>
      <p:sp>
        <p:nvSpPr>
          <p:cNvPr id="5" name="文本框 4">
            <a:extLst>
              <a:ext uri="{FF2B5EF4-FFF2-40B4-BE49-F238E27FC236}">
                <a16:creationId xmlns:a16="http://schemas.microsoft.com/office/drawing/2014/main" id="{88D5B934-E2DE-4FE3-A618-BADBEE3E1A0A}"/>
              </a:ext>
            </a:extLst>
          </p:cNvPr>
          <p:cNvSpPr txBox="1"/>
          <p:nvPr/>
        </p:nvSpPr>
        <p:spPr>
          <a:xfrm>
            <a:off x="334963" y="6481122"/>
            <a:ext cx="11576482" cy="369332"/>
          </a:xfrm>
          <a:prstGeom prst="rect">
            <a:avLst/>
          </a:prstGeom>
          <a:noFill/>
        </p:spPr>
        <p:txBody>
          <a:bodyPr wrap="square" rtlCol="0">
            <a:spAutoFit/>
          </a:bodyPr>
          <a:lstStyle/>
          <a:p>
            <a:r>
              <a:rPr lang="en-US" altLang="zh-CN" dirty="0">
                <a:latin typeface="Leelawadee UI Semilight" panose="020B0402040204020203" pitchFamily="34" charset="-34"/>
                <a:cs typeface="Leelawadee UI Semilight" panose="020B0402040204020203" pitchFamily="34" charset="-34"/>
              </a:rPr>
              <a:t>Also, we need to address the fact that </a:t>
            </a:r>
            <a:r>
              <a:rPr lang="en-US" altLang="zh-CN" b="1" u="sng" dirty="0">
                <a:latin typeface="Leelawadee UI Semilight" panose="020B0402040204020203" pitchFamily="34" charset="-34"/>
                <a:cs typeface="Leelawadee UI Semilight" panose="020B0402040204020203" pitchFamily="34" charset="-34"/>
              </a:rPr>
              <a:t>lacking fully-connected layer </a:t>
            </a:r>
            <a:r>
              <a:rPr lang="en-US" altLang="zh-CN" dirty="0">
                <a:latin typeface="Leelawadee UI Semilight" panose="020B0402040204020203" pitchFamily="34" charset="-34"/>
                <a:cs typeface="Leelawadee UI Semilight" panose="020B0402040204020203" pitchFamily="34" charset="-34"/>
              </a:rPr>
              <a:t>is another reason for less parameters in </a:t>
            </a:r>
            <a:r>
              <a:rPr lang="en-US" altLang="zh-CN" dirty="0" err="1">
                <a:latin typeface="Leelawadee UI Semilight" panose="020B0402040204020203" pitchFamily="34" charset="-34"/>
                <a:cs typeface="Leelawadee UI Semilight" panose="020B0402040204020203" pitchFamily="34" charset="-34"/>
              </a:rPr>
              <a:t>ResNet</a:t>
            </a:r>
            <a:endParaRPr lang="zh-CN" altLang="en-US" dirty="0">
              <a:latin typeface="Leelawadee UI Semilight" panose="020B0402040204020203" pitchFamily="34" charset="-34"/>
              <a:cs typeface="Leelawadee UI Semilight" panose="020B0402040204020203" pitchFamily="34" charset="-34"/>
            </a:endParaRPr>
          </a:p>
        </p:txBody>
      </p:sp>
    </p:spTree>
    <p:extLst>
      <p:ext uri="{BB962C8B-B14F-4D97-AF65-F5344CB8AC3E}">
        <p14:creationId xmlns:p14="http://schemas.microsoft.com/office/powerpoint/2010/main" val="5036423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a:off x="7109583" y="437896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0" y="2286000"/>
            <a:ext cx="12192000" cy="2286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椭圆 71"/>
          <p:cNvSpPr/>
          <p:nvPr/>
        </p:nvSpPr>
        <p:spPr>
          <a:xfrm>
            <a:off x="9146418" y="271847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椭圆 73"/>
          <p:cNvSpPr/>
          <p:nvPr/>
        </p:nvSpPr>
        <p:spPr>
          <a:xfrm>
            <a:off x="10975907" y="66771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4"/>
          <p:cNvSpPr/>
          <p:nvPr/>
        </p:nvSpPr>
        <p:spPr>
          <a:xfrm>
            <a:off x="9101445" y="16808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0" name="组合 19"/>
          <p:cNvGrpSpPr/>
          <p:nvPr/>
        </p:nvGrpSpPr>
        <p:grpSpPr>
          <a:xfrm>
            <a:off x="2289585" y="2705725"/>
            <a:ext cx="7153955" cy="1446550"/>
            <a:chOff x="2271358" y="2705725"/>
            <a:chExt cx="7153955" cy="1446550"/>
          </a:xfrm>
        </p:grpSpPr>
        <p:sp>
          <p:nvSpPr>
            <p:cNvPr id="21" name="文本框 20"/>
            <p:cNvSpPr txBox="1"/>
            <p:nvPr/>
          </p:nvSpPr>
          <p:spPr>
            <a:xfrm rot="10800000">
              <a:off x="227135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22" name="组合 21"/>
            <p:cNvGrpSpPr/>
            <p:nvPr/>
          </p:nvGrpSpPr>
          <p:grpSpPr>
            <a:xfrm>
              <a:off x="3552412" y="2705725"/>
              <a:ext cx="5872901" cy="1446550"/>
              <a:chOff x="3844450" y="2724636"/>
              <a:chExt cx="5872901" cy="1446550"/>
            </a:xfrm>
          </p:grpSpPr>
          <p:sp>
            <p:nvSpPr>
              <p:cNvPr id="23" name="文本框 22"/>
              <p:cNvSpPr txBox="1"/>
              <p:nvPr/>
            </p:nvSpPr>
            <p:spPr>
              <a:xfrm>
                <a:off x="3844450" y="2724636"/>
                <a:ext cx="1290644" cy="144655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8800" dirty="0">
                    <a:solidFill>
                      <a:schemeClr val="accent1"/>
                    </a:solidFill>
                  </a:rPr>
                  <a:t>03</a:t>
                </a:r>
                <a:endParaRPr lang="zh-CN" altLang="en-US" sz="8800" dirty="0">
                  <a:solidFill>
                    <a:schemeClr val="accent1"/>
                  </a:solidFill>
                </a:endParaRPr>
              </a:p>
            </p:txBody>
          </p:sp>
          <p:grpSp>
            <p:nvGrpSpPr>
              <p:cNvPr id="24" name="组合 23"/>
              <p:cNvGrpSpPr/>
              <p:nvPr/>
            </p:nvGrpSpPr>
            <p:grpSpPr>
              <a:xfrm>
                <a:off x="4893007" y="2942729"/>
                <a:ext cx="4824344" cy="1039874"/>
                <a:chOff x="7434231" y="1001983"/>
                <a:chExt cx="4824344" cy="1039874"/>
              </a:xfrm>
            </p:grpSpPr>
            <p:sp>
              <p:nvSpPr>
                <p:cNvPr id="25" name="矩形 24"/>
                <p:cNvSpPr/>
                <p:nvPr/>
              </p:nvSpPr>
              <p:spPr>
                <a:xfrm>
                  <a:off x="7434231" y="1001983"/>
                  <a:ext cx="4320413" cy="646331"/>
                </a:xfrm>
                <a:prstGeom prst="rect">
                  <a:avLst/>
                </a:prstGeom>
              </p:spPr>
              <p:txBody>
                <a:bodyPr wrap="none">
                  <a:spAutoFit/>
                </a:bodyPr>
                <a:lstStyle/>
                <a:p>
                  <a:pPr algn="ctr"/>
                  <a:r>
                    <a:rPr lang="en-US" altLang="zh-CN" sz="3600" b="1" dirty="0">
                      <a:solidFill>
                        <a:schemeClr val="bg1"/>
                      </a:solidFill>
                      <a:effectLst/>
                      <a:latin typeface="Aharoni" panose="02010803020104030203" pitchFamily="2" charset="-79"/>
                      <a:ea typeface="Microsoft Yi Baiti" panose="03000500000000000000" pitchFamily="66" charset="0"/>
                      <a:cs typeface="Aharoni" panose="02010803020104030203" pitchFamily="2" charset="-79"/>
                    </a:rPr>
                    <a:t>Experiment Results</a:t>
                  </a:r>
                  <a:endParaRPr lang="zh-CN" altLang="en-US" sz="3600" b="1" dirty="0">
                    <a:solidFill>
                      <a:schemeClr val="bg1"/>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6" name="文本框 25"/>
                <p:cNvSpPr txBox="1"/>
                <p:nvPr/>
              </p:nvSpPr>
              <p:spPr>
                <a:xfrm>
                  <a:off x="7564266" y="1648314"/>
                  <a:ext cx="4694309" cy="393543"/>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A more intuitive view of the superiority of  ResNet</a:t>
                  </a:r>
                  <a:endParaRPr lang="zh-CN" altLang="en-US" sz="1600" dirty="0">
                    <a:solidFill>
                      <a:schemeClr val="bg1"/>
                    </a:solidFill>
                    <a:latin typeface="Leelawadee UI Semilight" panose="020B0402040204020203" pitchFamily="34" charset="-34"/>
                    <a:cs typeface="Leelawadee UI Semilight" panose="020B0402040204020203" pitchFamily="34" charset="-34"/>
                  </a:endParaRPr>
                </a:p>
              </p:txBody>
            </p:sp>
          </p:grpSp>
        </p:grpSp>
      </p:grpSp>
      <p:sp>
        <p:nvSpPr>
          <p:cNvPr id="2" name="灯片编号占位符 1">
            <a:extLst>
              <a:ext uri="{FF2B5EF4-FFF2-40B4-BE49-F238E27FC236}">
                <a16:creationId xmlns:a16="http://schemas.microsoft.com/office/drawing/2014/main" id="{6C878A3D-73CB-4CB6-A07D-78A93A733FCE}"/>
              </a:ext>
            </a:extLst>
          </p:cNvPr>
          <p:cNvSpPr>
            <a:spLocks noGrp="1"/>
          </p:cNvSpPr>
          <p:nvPr>
            <p:ph type="sldNum" sz="quarter" idx="12"/>
          </p:nvPr>
        </p:nvSpPr>
        <p:spPr/>
        <p:txBody>
          <a:bodyPr/>
          <a:lstStyle/>
          <a:p>
            <a:fld id="{738E469F-A6F1-4101-B2D4-6685578B9A92}" type="slidenum">
              <a:rPr lang="zh-CN" altLang="en-US" smtClean="0"/>
              <a:t>13</a:t>
            </a:fld>
            <a:endParaRPr lang="zh-CN" altLang="en-US"/>
          </a:p>
        </p:txBody>
      </p:sp>
      <p:sp>
        <p:nvSpPr>
          <p:cNvPr id="3" name="文本框 2">
            <a:extLst>
              <a:ext uri="{FF2B5EF4-FFF2-40B4-BE49-F238E27FC236}">
                <a16:creationId xmlns:a16="http://schemas.microsoft.com/office/drawing/2014/main" id="{ED80A314-9B5D-42C5-B004-C6289A35322E}"/>
              </a:ext>
            </a:extLst>
          </p:cNvPr>
          <p:cNvSpPr txBox="1"/>
          <p:nvPr/>
        </p:nvSpPr>
        <p:spPr>
          <a:xfrm>
            <a:off x="1349927" y="5261748"/>
            <a:ext cx="9279082" cy="830997"/>
          </a:xfrm>
          <a:prstGeom prst="rect">
            <a:avLst/>
          </a:prstGeom>
          <a:noFill/>
        </p:spPr>
        <p:txBody>
          <a:bodyPr wrap="square" rtlCol="0">
            <a:spAutoFit/>
          </a:bodyPr>
          <a:lstStyle/>
          <a:p>
            <a:pPr algn="ctr"/>
            <a:r>
              <a:rPr lang="en-US" altLang="zh-CN" dirty="0">
                <a:latin typeface="Aharoni" panose="02010803020104030203" pitchFamily="2" charset="-79"/>
                <a:cs typeface="Aharoni" panose="02010803020104030203" pitchFamily="2" charset="-79"/>
              </a:rPr>
              <a:t>Data Set: the original sign gesture: </a:t>
            </a:r>
            <a:r>
              <a:rPr lang="en-US" altLang="zh-CN" sz="2400" dirty="0">
                <a:latin typeface="Aharoni" panose="02010803020104030203" pitchFamily="2" charset="-79"/>
                <a:cs typeface="Aharoni" panose="02010803020104030203" pitchFamily="2" charset="-79"/>
              </a:rPr>
              <a:t>1080</a:t>
            </a:r>
            <a:r>
              <a:rPr lang="en-US" altLang="zh-CN" dirty="0">
                <a:latin typeface="Aharoni" panose="02010803020104030203" pitchFamily="2" charset="-79"/>
                <a:cs typeface="Aharoni" panose="02010803020104030203" pitchFamily="2" charset="-79"/>
              </a:rPr>
              <a:t> train images and </a:t>
            </a:r>
            <a:r>
              <a:rPr lang="en-US" altLang="zh-CN" sz="2400" dirty="0">
                <a:latin typeface="Aharoni" panose="02010803020104030203" pitchFamily="2" charset="-79"/>
                <a:cs typeface="Aharoni" panose="02010803020104030203" pitchFamily="2" charset="-79"/>
              </a:rPr>
              <a:t>120</a:t>
            </a:r>
            <a:endParaRPr lang="en-US" altLang="zh-CN" dirty="0">
              <a:latin typeface="Aharoni" panose="02010803020104030203" pitchFamily="2" charset="-79"/>
              <a:cs typeface="Aharoni" panose="02010803020104030203" pitchFamily="2" charset="-79"/>
            </a:endParaRPr>
          </a:p>
          <a:p>
            <a:pPr algn="ctr"/>
            <a:r>
              <a:rPr lang="en-US" altLang="zh-CN" dirty="0">
                <a:latin typeface="Aharoni" panose="02010803020104030203" pitchFamily="2" charset="-79"/>
                <a:cs typeface="Aharoni" panose="02010803020104030203" pitchFamily="2" charset="-79"/>
              </a:rPr>
              <a:t>test images &amp; CIFAR </a:t>
            </a:r>
            <a:r>
              <a:rPr lang="en-US" altLang="zh-CN" sz="2400" dirty="0">
                <a:latin typeface="Aharoni" panose="02010803020104030203" pitchFamily="2" charset="-79"/>
                <a:cs typeface="Aharoni" panose="02010803020104030203" pitchFamily="2" charset="-79"/>
              </a:rPr>
              <a:t>10</a:t>
            </a:r>
            <a:endParaRPr lang="zh-CN" altLang="en-US" dirty="0">
              <a:latin typeface="Aharoni" panose="02010803020104030203" pitchFamily="2" charset="-79"/>
              <a:cs typeface="Aharoni" panose="02010803020104030203" pitchFamily="2" charset="-79"/>
            </a:endParaRPr>
          </a:p>
        </p:txBody>
      </p:sp>
      <p:sp>
        <p:nvSpPr>
          <p:cNvPr id="4" name="矩形 3">
            <a:extLst>
              <a:ext uri="{FF2B5EF4-FFF2-40B4-BE49-F238E27FC236}">
                <a16:creationId xmlns:a16="http://schemas.microsoft.com/office/drawing/2014/main" id="{E4D12A52-2C8E-4C41-8855-B4B80C6B112B}"/>
              </a:ext>
            </a:extLst>
          </p:cNvPr>
          <p:cNvSpPr/>
          <p:nvPr/>
        </p:nvSpPr>
        <p:spPr>
          <a:xfrm>
            <a:off x="757185" y="594820"/>
            <a:ext cx="10999386" cy="1200329"/>
          </a:xfrm>
          <a:prstGeom prst="rect">
            <a:avLst/>
          </a:prstGeom>
        </p:spPr>
        <p:txBody>
          <a:bodyPr wrap="square">
            <a:spAutoFit/>
          </a:bodyPr>
          <a:lstStyle/>
          <a:p>
            <a:pPr algn="ctr"/>
            <a:r>
              <a:rPr lang="en-US" altLang="zh-CN" sz="2400" dirty="0">
                <a:latin typeface="Aharoni" panose="02010803020104030203" pitchFamily="2" charset="-79"/>
                <a:cs typeface="Aharoni" panose="02010803020104030203" pitchFamily="2" charset="-79"/>
              </a:rPr>
              <a:t>3</a:t>
            </a:r>
            <a:r>
              <a:rPr lang="en-US" altLang="zh-CN" dirty="0">
                <a:latin typeface="Aharoni" panose="02010803020104030203" pitchFamily="2" charset="-79"/>
                <a:cs typeface="Aharoni" panose="02010803020104030203" pitchFamily="2" charset="-79"/>
              </a:rPr>
              <a:t> Net Works</a:t>
            </a:r>
            <a:r>
              <a:rPr lang="zh-CN" altLang="en-US" dirty="0">
                <a:latin typeface="Aharoni" panose="02010803020104030203" pitchFamily="2" charset="-79"/>
                <a:cs typeface="Aharoni" panose="02010803020104030203" pitchFamily="2" charset="-79"/>
              </a:rPr>
              <a:t>：</a:t>
            </a:r>
            <a:endParaRPr lang="en-US" altLang="zh-CN" dirty="0">
              <a:latin typeface="Aharoni" panose="02010803020104030203" pitchFamily="2" charset="-79"/>
              <a:cs typeface="Aharoni" panose="02010803020104030203" pitchFamily="2" charset="-79"/>
            </a:endParaRPr>
          </a:p>
          <a:p>
            <a:pPr algn="ctr"/>
            <a:r>
              <a:rPr lang="en-US" altLang="zh-CN" dirty="0">
                <a:latin typeface="Aharoni" panose="02010803020104030203" pitchFamily="2" charset="-79"/>
                <a:cs typeface="Aharoni" panose="02010803020104030203" pitchFamily="2" charset="-79"/>
              </a:rPr>
              <a:t>ResNet</a:t>
            </a:r>
            <a:r>
              <a:rPr lang="en-US" altLang="zh-CN" sz="2400" dirty="0">
                <a:latin typeface="Aharoni" panose="02010803020104030203" pitchFamily="2" charset="-79"/>
                <a:cs typeface="Aharoni" panose="02010803020104030203" pitchFamily="2" charset="-79"/>
              </a:rPr>
              <a:t>50</a:t>
            </a:r>
            <a:r>
              <a:rPr lang="en-US" altLang="zh-CN" dirty="0">
                <a:latin typeface="Aharoni" panose="02010803020104030203" pitchFamily="2" charset="-79"/>
                <a:cs typeface="Aharoni" panose="02010803020104030203" pitchFamily="2" charset="-79"/>
              </a:rPr>
              <a:t> VS Plain CNN (same layers without Short Cut) VS FCN (</a:t>
            </a:r>
            <a:r>
              <a:rPr lang="en-US" altLang="zh-CN" sz="2400" dirty="0">
                <a:latin typeface="Aharoni" panose="02010803020104030203" pitchFamily="2" charset="-79"/>
                <a:cs typeface="Aharoni" panose="02010803020104030203" pitchFamily="2" charset="-79"/>
              </a:rPr>
              <a:t>50</a:t>
            </a:r>
            <a:r>
              <a:rPr lang="en-US" altLang="zh-CN" dirty="0">
                <a:latin typeface="Aharoni" panose="02010803020104030203" pitchFamily="2" charset="-79"/>
                <a:cs typeface="Aharoni" panose="02010803020104030203" pitchFamily="2" charset="-79"/>
              </a:rPr>
              <a:t> layers of fully-connected </a:t>
            </a:r>
            <a:r>
              <a:rPr lang="en-US" altLang="zh-CN" sz="2400" dirty="0">
                <a:latin typeface="Aharoni" panose="02010803020104030203" pitchFamily="2" charset="-79"/>
                <a:cs typeface="Aharoni" panose="02010803020104030203" pitchFamily="2" charset="-79"/>
              </a:rPr>
              <a:t>584</a:t>
            </a:r>
            <a:r>
              <a:rPr lang="en-US" altLang="zh-CN" dirty="0">
                <a:latin typeface="Aharoni" panose="02010803020104030203" pitchFamily="2" charset="-79"/>
                <a:cs typeface="Aharoni" panose="02010803020104030203" pitchFamily="2" charset="-79"/>
              </a:rPr>
              <a:t> nodes with drop out of </a:t>
            </a:r>
            <a:r>
              <a:rPr lang="en-US" altLang="zh-CN" sz="2400" dirty="0">
                <a:latin typeface="Aharoni" panose="02010803020104030203" pitchFamily="2" charset="-79"/>
                <a:cs typeface="Aharoni" panose="02010803020104030203" pitchFamily="2" charset="-79"/>
              </a:rPr>
              <a:t>0.3,</a:t>
            </a:r>
            <a:r>
              <a:rPr lang="en-US" altLang="zh-CN" dirty="0">
                <a:latin typeface="Aharoni" panose="02010803020104030203" pitchFamily="2" charset="-79"/>
                <a:cs typeface="Aharoni" panose="02010803020104030203" pitchFamily="2" charset="-79"/>
              </a:rPr>
              <a:t>with similar amount of trainable parameters to ResNet</a:t>
            </a:r>
            <a:r>
              <a:rPr lang="en-US" altLang="zh-CN" sz="2400" dirty="0">
                <a:latin typeface="Aharoni" panose="02010803020104030203" pitchFamily="2" charset="-79"/>
                <a:cs typeface="Aharoni" panose="02010803020104030203" pitchFamily="2" charset="-79"/>
              </a:rPr>
              <a:t>50</a:t>
            </a:r>
            <a:r>
              <a:rPr lang="en-US" altLang="zh-CN" dirty="0">
                <a:latin typeface="Aharoni" panose="02010803020104030203" pitchFamily="2" charset="-79"/>
                <a:cs typeface="Aharoni" panose="02010803020104030203" pitchFamily="2" charset="-79"/>
              </a:rPr>
              <a:t>)</a:t>
            </a:r>
          </a:p>
        </p:txBody>
      </p:sp>
    </p:spTree>
    <p:extLst>
      <p:ext uri="{BB962C8B-B14F-4D97-AF65-F5344CB8AC3E}">
        <p14:creationId xmlns:p14="http://schemas.microsoft.com/office/powerpoint/2010/main" val="3746770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3796998" y="169573"/>
            <a:ext cx="8073424" cy="6746433"/>
            <a:chOff x="400078" y="4957993"/>
            <a:chExt cx="8073424" cy="6746433"/>
          </a:xfrm>
        </p:grpSpPr>
        <p:sp>
          <p:nvSpPr>
            <p:cNvPr id="21" name="矩形 20"/>
            <p:cNvSpPr/>
            <p:nvPr/>
          </p:nvSpPr>
          <p:spPr>
            <a:xfrm>
              <a:off x="748547" y="4957993"/>
              <a:ext cx="5646097" cy="646331"/>
            </a:xfrm>
            <a:prstGeom prst="rect">
              <a:avLst/>
            </a:prstGeom>
          </p:spPr>
          <p:txBody>
            <a:bodyPr wrap="none">
              <a:spAutoFit/>
            </a:bodyPr>
            <a:lstStyle/>
            <a:p>
              <a:pPr algn="ctr"/>
              <a:r>
                <a:rPr lang="en-US" altLang="zh-CN" sz="36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100</a:t>
              </a:r>
              <a:r>
                <a:rPr lang="en-US" altLang="zh-CN" sz="28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 EPOCHS on original data set</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2" name="文本框 21"/>
            <p:cNvSpPr txBox="1"/>
            <p:nvPr/>
          </p:nvSpPr>
          <p:spPr>
            <a:xfrm>
              <a:off x="400078" y="10801322"/>
              <a:ext cx="8073424" cy="903104"/>
            </a:xfrm>
            <a:prstGeom prst="roundRect">
              <a:avLst>
                <a:gd name="adj" fmla="val 6852"/>
              </a:avLst>
            </a:prstGeom>
            <a:noFill/>
            <a:ln>
              <a:noFill/>
            </a:ln>
          </p:spPr>
          <p:txBody>
            <a:bodyPr wrap="square" rtlCol="0">
              <a:spAutoFit/>
            </a:bodyPr>
            <a:lstStyle/>
            <a:p>
              <a:pPr algn="ctr">
                <a:lnSpc>
                  <a:spcPct val="130000"/>
                </a:lnSpc>
              </a:pPr>
              <a:r>
                <a:rPr lang="en-US" altLang="zh-CN" sz="2000" dirty="0">
                  <a:solidFill>
                    <a:schemeClr val="tx1">
                      <a:lumMod val="75000"/>
                      <a:lumOff val="25000"/>
                    </a:schemeClr>
                  </a:solidFill>
                  <a:latin typeface="Aharoni" panose="02010803020104030203" pitchFamily="2" charset="-79"/>
                  <a:ea typeface="Microsoft Yi Baiti" panose="03000500000000000000" pitchFamily="66" charset="0"/>
                  <a:cs typeface="Aharoni" panose="02010803020104030203" pitchFamily="2" charset="-79"/>
                </a:rPr>
                <a:t>Obviously, ResNet has better Accuracy.</a:t>
              </a:r>
            </a:p>
            <a:p>
              <a:pPr algn="ctr">
                <a:lnSpc>
                  <a:spcPct val="130000"/>
                </a:lnSpc>
              </a:pPr>
              <a:r>
                <a:rPr lang="en-US" altLang="zh-CN" sz="2000" dirty="0">
                  <a:solidFill>
                    <a:schemeClr val="tx1">
                      <a:lumMod val="75000"/>
                      <a:lumOff val="25000"/>
                    </a:schemeClr>
                  </a:solidFill>
                  <a:latin typeface="Aharoni" panose="02010803020104030203" pitchFamily="2" charset="-79"/>
                  <a:ea typeface="Microsoft Yi Baiti" panose="03000500000000000000" pitchFamily="66" charset="0"/>
                  <a:cs typeface="Aharoni" panose="02010803020104030203" pitchFamily="2" charset="-79"/>
                </a:rPr>
                <a:t>But overfitting might occur due to the limited data size</a:t>
              </a:r>
            </a:p>
          </p:txBody>
        </p:sp>
      </p:grpSp>
      <p:sp>
        <p:nvSpPr>
          <p:cNvPr id="30" name="椭圆 29"/>
          <p:cNvSpPr/>
          <p:nvPr/>
        </p:nvSpPr>
        <p:spPr>
          <a:xfrm>
            <a:off x="9499554" y="1372142"/>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4217076" y="611159"/>
            <a:ext cx="236841" cy="23684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任意多边形 37"/>
          <p:cNvSpPr>
            <a:spLocks noChangeAspect="1"/>
          </p:cNvSpPr>
          <p:nvPr/>
        </p:nvSpPr>
        <p:spPr>
          <a:xfrm>
            <a:off x="-1" y="-1192"/>
            <a:ext cx="3796999" cy="6859192"/>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9" name="组合 38"/>
          <p:cNvGrpSpPr/>
          <p:nvPr/>
        </p:nvGrpSpPr>
        <p:grpSpPr>
          <a:xfrm>
            <a:off x="254671" y="449127"/>
            <a:ext cx="3483811" cy="1938992"/>
            <a:chOff x="565306" y="1208432"/>
            <a:chExt cx="3483811" cy="1938992"/>
          </a:xfrm>
        </p:grpSpPr>
        <p:sp>
          <p:nvSpPr>
            <p:cNvPr id="40" name="文本框 39"/>
            <p:cNvSpPr txBox="1"/>
            <p:nvPr/>
          </p:nvSpPr>
          <p:spPr>
            <a:xfrm>
              <a:off x="565306" y="1208432"/>
              <a:ext cx="3483811" cy="1938992"/>
            </a:xfrm>
            <a:prstGeom prst="rect">
              <a:avLst/>
            </a:prstGeom>
            <a:noFill/>
          </p:spPr>
          <p:txBody>
            <a:bodyPr wrap="square" rtlCol="0">
              <a:spAutoFit/>
            </a:bodyPr>
            <a:lstStyle/>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Res Net </a:t>
              </a:r>
            </a:p>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VS Plain CNN</a:t>
              </a:r>
            </a:p>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VS MLP (sign)</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41" name="直接连接符 40"/>
            <p:cNvCxnSpPr>
              <a:cxnSpLocks/>
              <a:endCxn id="40" idx="2"/>
            </p:cNvCxnSpPr>
            <p:nvPr/>
          </p:nvCxnSpPr>
          <p:spPr>
            <a:xfrm>
              <a:off x="659103" y="3147424"/>
              <a:ext cx="164810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8" name="文本框 47"/>
          <p:cNvSpPr txBox="1"/>
          <p:nvPr/>
        </p:nvSpPr>
        <p:spPr>
          <a:xfrm rot="10800000">
            <a:off x="133809" y="3701860"/>
            <a:ext cx="824459"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sp>
        <p:nvSpPr>
          <p:cNvPr id="49" name="文本框 48"/>
          <p:cNvSpPr txBox="1"/>
          <p:nvPr/>
        </p:nvSpPr>
        <p:spPr>
          <a:xfrm>
            <a:off x="958268" y="3897045"/>
            <a:ext cx="3274507" cy="1058484"/>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bg1"/>
                </a:solidFill>
                <a:latin typeface="Leelawadee UI" panose="020B0502040204020203" pitchFamily="34" charset="-34"/>
                <a:ea typeface="Microsoft Yi Baiti" panose="03000500000000000000" pitchFamily="66" charset="0"/>
                <a:cs typeface="Leelawadee UI" panose="020B0502040204020203" pitchFamily="34" charset="-34"/>
              </a:rPr>
              <a:t>What does the accuracy</a:t>
            </a:r>
          </a:p>
          <a:p>
            <a:pPr>
              <a:lnSpc>
                <a:spcPct val="130000"/>
              </a:lnSpc>
            </a:pPr>
            <a:r>
              <a:rPr lang="en-US" altLang="zh-CN" sz="1600" dirty="0">
                <a:solidFill>
                  <a:schemeClr val="bg1"/>
                </a:solidFill>
                <a:latin typeface="Leelawadee UI" panose="020B0502040204020203" pitchFamily="34" charset="-34"/>
                <a:ea typeface="Microsoft Yi Baiti" panose="03000500000000000000" pitchFamily="66" charset="0"/>
                <a:cs typeface="Leelawadee UI" panose="020B0502040204020203" pitchFamily="34" charset="-34"/>
              </a:rPr>
              <a:t>behave during the training process?</a:t>
            </a:r>
            <a:endParaRPr lang="zh-CN" altLang="en-US" sz="1600" dirty="0">
              <a:solidFill>
                <a:schemeClr val="bg1"/>
              </a:solidFill>
              <a:latin typeface="Leelawadee UI" panose="020B0502040204020203" pitchFamily="34" charset="-34"/>
              <a:cs typeface="Leelawadee UI" panose="020B0502040204020203" pitchFamily="34" charset="-34"/>
            </a:endParaRPr>
          </a:p>
        </p:txBody>
      </p:sp>
      <p:pic>
        <p:nvPicPr>
          <p:cNvPr id="3" name="图片 2">
            <a:extLst>
              <a:ext uri="{FF2B5EF4-FFF2-40B4-BE49-F238E27FC236}">
                <a16:creationId xmlns:a16="http://schemas.microsoft.com/office/drawing/2014/main" id="{6CD82831-3B70-4A54-84EE-21E463FAEA96}"/>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45467" y="848000"/>
            <a:ext cx="4494830" cy="2853860"/>
          </a:xfrm>
          <a:prstGeom prst="rect">
            <a:avLst/>
          </a:prstGeom>
        </p:spPr>
      </p:pic>
      <p:graphicFrame>
        <p:nvGraphicFramePr>
          <p:cNvPr id="23" name="图表 22">
            <a:extLst>
              <a:ext uri="{FF2B5EF4-FFF2-40B4-BE49-F238E27FC236}">
                <a16:creationId xmlns:a16="http://schemas.microsoft.com/office/drawing/2014/main" id="{601F9510-DF04-4FFF-961B-592AD5C95413}"/>
              </a:ext>
            </a:extLst>
          </p:cNvPr>
          <p:cNvGraphicFramePr>
            <a:graphicFrameLocks/>
          </p:cNvGraphicFramePr>
          <p:nvPr>
            <p:extLst>
              <p:ext uri="{D42A27DB-BD31-4B8C-83A1-F6EECF244321}">
                <p14:modId xmlns:p14="http://schemas.microsoft.com/office/powerpoint/2010/main" val="952142010"/>
              </p:ext>
            </p:extLst>
          </p:nvPr>
        </p:nvGraphicFramePr>
        <p:xfrm>
          <a:off x="7140429" y="3429587"/>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2" name="灯片编号占位符 1">
            <a:extLst>
              <a:ext uri="{FF2B5EF4-FFF2-40B4-BE49-F238E27FC236}">
                <a16:creationId xmlns:a16="http://schemas.microsoft.com/office/drawing/2014/main" id="{C0C25040-71A2-4B26-9BD0-5337327237FE}"/>
              </a:ext>
            </a:extLst>
          </p:cNvPr>
          <p:cNvSpPr>
            <a:spLocks noGrp="1"/>
          </p:cNvSpPr>
          <p:nvPr>
            <p:ph type="sldNum" sz="quarter" idx="12"/>
          </p:nvPr>
        </p:nvSpPr>
        <p:spPr/>
        <p:txBody>
          <a:bodyPr/>
          <a:lstStyle/>
          <a:p>
            <a:fld id="{738E469F-A6F1-4101-B2D4-6685578B9A92}" type="slidenum">
              <a:rPr lang="zh-CN" altLang="en-US" smtClean="0"/>
              <a:t>14</a:t>
            </a:fld>
            <a:endParaRPr lang="zh-CN" altLang="en-US"/>
          </a:p>
        </p:txBody>
      </p:sp>
    </p:spTree>
    <p:extLst>
      <p:ext uri="{BB962C8B-B14F-4D97-AF65-F5344CB8AC3E}">
        <p14:creationId xmlns:p14="http://schemas.microsoft.com/office/powerpoint/2010/main" val="1066275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5377609" y="3310140"/>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7" name="组合 16"/>
          <p:cNvGrpSpPr/>
          <p:nvPr/>
        </p:nvGrpSpPr>
        <p:grpSpPr>
          <a:xfrm>
            <a:off x="8723316" y="161640"/>
            <a:ext cx="3068938" cy="1752798"/>
            <a:chOff x="411614" y="4918940"/>
            <a:chExt cx="3068938" cy="1752798"/>
          </a:xfrm>
        </p:grpSpPr>
        <p:sp>
          <p:nvSpPr>
            <p:cNvPr id="18" name="矩形 17"/>
            <p:cNvSpPr/>
            <p:nvPr/>
          </p:nvSpPr>
          <p:spPr>
            <a:xfrm>
              <a:off x="963426" y="4918940"/>
              <a:ext cx="2034531" cy="646331"/>
            </a:xfrm>
            <a:prstGeom prst="rect">
              <a:avLst/>
            </a:prstGeom>
          </p:spPr>
          <p:txBody>
            <a:bodyPr wrap="none">
              <a:spAutoFit/>
            </a:bodyPr>
            <a:lstStyle/>
            <a:p>
              <a:pPr algn="ctr"/>
              <a:r>
                <a:rPr lang="en-US" altLang="zh-CN" sz="36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50</a:t>
              </a:r>
              <a:r>
                <a:rPr lang="en-US" altLang="zh-CN" sz="28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 EPOCHS</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19" name="文本框 18"/>
            <p:cNvSpPr txBox="1"/>
            <p:nvPr/>
          </p:nvSpPr>
          <p:spPr>
            <a:xfrm>
              <a:off x="411614" y="5613254"/>
              <a:ext cx="3068938" cy="1058484"/>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Res Net converge faster/performs better optimization outcome</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20" name="组合 19"/>
          <p:cNvGrpSpPr/>
          <p:nvPr/>
        </p:nvGrpSpPr>
        <p:grpSpPr>
          <a:xfrm>
            <a:off x="4274704" y="3074808"/>
            <a:ext cx="3068938" cy="1227216"/>
            <a:chOff x="446220" y="5030766"/>
            <a:chExt cx="3068938" cy="1227216"/>
          </a:xfrm>
        </p:grpSpPr>
        <p:sp>
          <p:nvSpPr>
            <p:cNvPr id="21" name="矩形 20"/>
            <p:cNvSpPr/>
            <p:nvPr/>
          </p:nvSpPr>
          <p:spPr>
            <a:xfrm>
              <a:off x="812537" y="5030766"/>
              <a:ext cx="2226892" cy="646331"/>
            </a:xfrm>
            <a:prstGeom prst="rect">
              <a:avLst/>
            </a:prstGeom>
          </p:spPr>
          <p:txBody>
            <a:bodyPr wrap="none">
              <a:spAutoFit/>
            </a:bodyPr>
            <a:lstStyle/>
            <a:p>
              <a:pPr algn="ctr"/>
              <a:r>
                <a:rPr lang="en-US" altLang="zh-CN" sz="36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100</a:t>
              </a:r>
              <a:r>
                <a:rPr lang="en-US" altLang="zh-CN" sz="28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 EPOCHS</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2" name="文本框 21"/>
            <p:cNvSpPr txBox="1"/>
            <p:nvPr/>
          </p:nvSpPr>
          <p:spPr>
            <a:xfrm>
              <a:off x="446220" y="5531968"/>
              <a:ext cx="3068938" cy="726014"/>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Fully-Connected MLP actually have relatively scant decrease:</a:t>
              </a:r>
            </a:p>
          </p:txBody>
        </p:sp>
      </p:grpSp>
      <p:sp>
        <p:nvSpPr>
          <p:cNvPr id="30" name="椭圆 29"/>
          <p:cNvSpPr/>
          <p:nvPr/>
        </p:nvSpPr>
        <p:spPr>
          <a:xfrm>
            <a:off x="8723316" y="1914438"/>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427688" y="3516462"/>
            <a:ext cx="236841" cy="23684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任意多边形 37"/>
          <p:cNvSpPr>
            <a:spLocks noChangeAspect="1"/>
          </p:cNvSpPr>
          <p:nvPr/>
        </p:nvSpPr>
        <p:spPr>
          <a:xfrm>
            <a:off x="-1" y="-1192"/>
            <a:ext cx="3796999" cy="6859192"/>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9" name="组合 38"/>
          <p:cNvGrpSpPr/>
          <p:nvPr/>
        </p:nvGrpSpPr>
        <p:grpSpPr>
          <a:xfrm>
            <a:off x="254671" y="449127"/>
            <a:ext cx="3483811" cy="1938992"/>
            <a:chOff x="565306" y="1208432"/>
            <a:chExt cx="3483811" cy="1938992"/>
          </a:xfrm>
        </p:grpSpPr>
        <p:sp>
          <p:nvSpPr>
            <p:cNvPr id="40" name="文本框 39"/>
            <p:cNvSpPr txBox="1"/>
            <p:nvPr/>
          </p:nvSpPr>
          <p:spPr>
            <a:xfrm>
              <a:off x="565306" y="1208432"/>
              <a:ext cx="3483811" cy="1938992"/>
            </a:xfrm>
            <a:prstGeom prst="rect">
              <a:avLst/>
            </a:prstGeom>
            <a:noFill/>
          </p:spPr>
          <p:txBody>
            <a:bodyPr wrap="square" rtlCol="0">
              <a:spAutoFit/>
            </a:bodyPr>
            <a:lstStyle/>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Res Net </a:t>
              </a:r>
            </a:p>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VS Plain CNN</a:t>
              </a:r>
            </a:p>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VS MLP (sign)</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41" name="直接连接符 40"/>
            <p:cNvCxnSpPr>
              <a:cxnSpLocks/>
              <a:endCxn id="40" idx="2"/>
            </p:cNvCxnSpPr>
            <p:nvPr/>
          </p:nvCxnSpPr>
          <p:spPr>
            <a:xfrm>
              <a:off x="659103" y="3147424"/>
              <a:ext cx="164810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8" name="文本框 47"/>
          <p:cNvSpPr txBox="1"/>
          <p:nvPr/>
        </p:nvSpPr>
        <p:spPr>
          <a:xfrm rot="10800000">
            <a:off x="133809" y="3701860"/>
            <a:ext cx="824459"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sp>
        <p:nvSpPr>
          <p:cNvPr id="49" name="文本框 48"/>
          <p:cNvSpPr txBox="1"/>
          <p:nvPr/>
        </p:nvSpPr>
        <p:spPr>
          <a:xfrm>
            <a:off x="958268" y="3897045"/>
            <a:ext cx="3274507" cy="726014"/>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bg1"/>
                </a:solidFill>
                <a:latin typeface="Leelawadee UI" panose="020B0502040204020203" pitchFamily="34" charset="-34"/>
                <a:ea typeface="Microsoft Yi Baiti" panose="03000500000000000000" pitchFamily="66" charset="0"/>
                <a:cs typeface="Leelawadee UI" panose="020B0502040204020203" pitchFamily="34" charset="-34"/>
              </a:rPr>
              <a:t>What does the LOSS behave during the training process?</a:t>
            </a:r>
            <a:endParaRPr lang="zh-CN" altLang="en-US" sz="1600" dirty="0">
              <a:solidFill>
                <a:schemeClr val="bg1"/>
              </a:solidFill>
              <a:latin typeface="Leelawadee UI" panose="020B0502040204020203" pitchFamily="34" charset="-34"/>
              <a:cs typeface="Leelawadee UI" panose="020B0502040204020203" pitchFamily="34" charset="-34"/>
            </a:endParaRPr>
          </a:p>
        </p:txBody>
      </p:sp>
      <p:pic>
        <p:nvPicPr>
          <p:cNvPr id="4" name="图片 3">
            <a:extLst>
              <a:ext uri="{FF2B5EF4-FFF2-40B4-BE49-F238E27FC236}">
                <a16:creationId xmlns:a16="http://schemas.microsoft.com/office/drawing/2014/main" id="{1EF949E1-95B7-4B12-9989-E61C5DF8148B}"/>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6998" y="72481"/>
            <a:ext cx="4576782" cy="2856431"/>
          </a:xfrm>
          <a:prstGeom prst="rect">
            <a:avLst/>
          </a:prstGeom>
        </p:spPr>
      </p:pic>
      <p:pic>
        <p:nvPicPr>
          <p:cNvPr id="6" name="图片 5">
            <a:extLst>
              <a:ext uri="{FF2B5EF4-FFF2-40B4-BE49-F238E27FC236}">
                <a16:creationId xmlns:a16="http://schemas.microsoft.com/office/drawing/2014/main" id="{E2858B1F-293F-484B-AF75-B21EE737FFF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59227" y="2426175"/>
            <a:ext cx="4248489" cy="2753357"/>
          </a:xfrm>
          <a:prstGeom prst="rect">
            <a:avLst/>
          </a:prstGeom>
        </p:spPr>
      </p:pic>
      <p:pic>
        <p:nvPicPr>
          <p:cNvPr id="8" name="图片 7">
            <a:extLst>
              <a:ext uri="{FF2B5EF4-FFF2-40B4-BE49-F238E27FC236}">
                <a16:creationId xmlns:a16="http://schemas.microsoft.com/office/drawing/2014/main" id="{33406013-BCC2-4A39-BF8F-DA47613E1873}"/>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96998" y="4315203"/>
            <a:ext cx="4271602" cy="2560960"/>
          </a:xfrm>
          <a:prstGeom prst="rect">
            <a:avLst/>
          </a:prstGeom>
        </p:spPr>
      </p:pic>
      <p:sp>
        <p:nvSpPr>
          <p:cNvPr id="2" name="灯片编号占位符 1">
            <a:extLst>
              <a:ext uri="{FF2B5EF4-FFF2-40B4-BE49-F238E27FC236}">
                <a16:creationId xmlns:a16="http://schemas.microsoft.com/office/drawing/2014/main" id="{AFC6DDFC-7E73-491D-BA16-B7FFDA3F77E5}"/>
              </a:ext>
            </a:extLst>
          </p:cNvPr>
          <p:cNvSpPr>
            <a:spLocks noGrp="1"/>
          </p:cNvSpPr>
          <p:nvPr>
            <p:ph type="sldNum" sz="quarter" idx="12"/>
          </p:nvPr>
        </p:nvSpPr>
        <p:spPr/>
        <p:txBody>
          <a:bodyPr/>
          <a:lstStyle/>
          <a:p>
            <a:fld id="{738E469F-A6F1-4101-B2D4-6685578B9A92}" type="slidenum">
              <a:rPr lang="zh-CN" altLang="en-US" smtClean="0"/>
              <a:t>15</a:t>
            </a:fld>
            <a:endParaRPr lang="zh-CN" altLang="en-US"/>
          </a:p>
        </p:txBody>
      </p:sp>
    </p:spTree>
    <p:extLst>
      <p:ext uri="{BB962C8B-B14F-4D97-AF65-F5344CB8AC3E}">
        <p14:creationId xmlns:p14="http://schemas.microsoft.com/office/powerpoint/2010/main" val="168778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5377609" y="3310140"/>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7" name="组合 16"/>
          <p:cNvGrpSpPr/>
          <p:nvPr/>
        </p:nvGrpSpPr>
        <p:grpSpPr>
          <a:xfrm>
            <a:off x="8723316" y="656436"/>
            <a:ext cx="3068938" cy="1752798"/>
            <a:chOff x="411614" y="4918940"/>
            <a:chExt cx="3068938" cy="1752798"/>
          </a:xfrm>
        </p:grpSpPr>
        <p:sp>
          <p:nvSpPr>
            <p:cNvPr id="18" name="矩形 17"/>
            <p:cNvSpPr/>
            <p:nvPr/>
          </p:nvSpPr>
          <p:spPr>
            <a:xfrm>
              <a:off x="1429099" y="4918940"/>
              <a:ext cx="1103187" cy="646331"/>
            </a:xfrm>
            <a:prstGeom prst="rect">
              <a:avLst/>
            </a:prstGeom>
          </p:spPr>
          <p:txBody>
            <a:bodyPr wrap="none">
              <a:spAutoFit/>
            </a:bodyPr>
            <a:lstStyle/>
            <a:p>
              <a:pPr algn="ctr"/>
              <a:r>
                <a:rPr lang="en-US" altLang="zh-CN" sz="36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Loss</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19" name="文本框 18"/>
            <p:cNvSpPr txBox="1"/>
            <p:nvPr/>
          </p:nvSpPr>
          <p:spPr>
            <a:xfrm>
              <a:off x="411614" y="5613254"/>
              <a:ext cx="3068938" cy="1058484"/>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Res Net still converge faster/performs better optimization outcome</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20" name="组合 19"/>
          <p:cNvGrpSpPr/>
          <p:nvPr/>
        </p:nvGrpSpPr>
        <p:grpSpPr>
          <a:xfrm>
            <a:off x="4079980" y="3956746"/>
            <a:ext cx="3068938" cy="2286769"/>
            <a:chOff x="446220" y="5030766"/>
            <a:chExt cx="3068938" cy="2286769"/>
          </a:xfrm>
        </p:grpSpPr>
        <p:sp>
          <p:nvSpPr>
            <p:cNvPr id="21" name="矩形 20"/>
            <p:cNvSpPr/>
            <p:nvPr/>
          </p:nvSpPr>
          <p:spPr>
            <a:xfrm>
              <a:off x="855019" y="5030766"/>
              <a:ext cx="2141933" cy="646331"/>
            </a:xfrm>
            <a:prstGeom prst="rect">
              <a:avLst/>
            </a:prstGeom>
          </p:spPr>
          <p:txBody>
            <a:bodyPr wrap="none">
              <a:spAutoFit/>
            </a:bodyPr>
            <a:lstStyle/>
            <a:p>
              <a:pPr algn="ctr"/>
              <a:r>
                <a:rPr lang="en-US" altLang="zh-CN" sz="36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Accuracy</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2" name="文本框 21"/>
            <p:cNvSpPr txBox="1"/>
            <p:nvPr/>
          </p:nvSpPr>
          <p:spPr>
            <a:xfrm>
              <a:off x="446220" y="5594111"/>
              <a:ext cx="3068938" cy="1723424"/>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For larger data set, </a:t>
              </a:r>
              <a:r>
                <a:rPr lang="en-US" altLang="zh-CN" sz="1600"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ResNet</a:t>
              </a: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show incredible good accuracy than others</a:t>
              </a:r>
            </a:p>
            <a:p>
              <a:pP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and</a:t>
              </a:r>
              <a:r>
                <a:rPr lang="zh-CN" altLang="en-US"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a:t>
              </a: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possibly</a:t>
              </a:r>
              <a:r>
                <a:rPr lang="zh-CN" altLang="en-US"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a:t>
              </a: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degradation</a:t>
              </a:r>
              <a:r>
                <a:rPr lang="zh-CN" altLang="en-US"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a:t>
              </a: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appears</a:t>
              </a:r>
            </a:p>
          </p:txBody>
        </p:sp>
      </p:grpSp>
      <p:sp>
        <p:nvSpPr>
          <p:cNvPr id="30" name="椭圆 29"/>
          <p:cNvSpPr/>
          <p:nvPr/>
        </p:nvSpPr>
        <p:spPr>
          <a:xfrm>
            <a:off x="8723316" y="1914438"/>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427688" y="3516462"/>
            <a:ext cx="236841" cy="23684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任意多边形 37"/>
          <p:cNvSpPr>
            <a:spLocks noChangeAspect="1"/>
          </p:cNvSpPr>
          <p:nvPr/>
        </p:nvSpPr>
        <p:spPr>
          <a:xfrm>
            <a:off x="-1" y="-1192"/>
            <a:ext cx="3796999" cy="6859192"/>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9" name="组合 38"/>
          <p:cNvGrpSpPr/>
          <p:nvPr/>
        </p:nvGrpSpPr>
        <p:grpSpPr>
          <a:xfrm>
            <a:off x="254671" y="449127"/>
            <a:ext cx="3483811" cy="2677656"/>
            <a:chOff x="565306" y="1208432"/>
            <a:chExt cx="3483811" cy="2677656"/>
          </a:xfrm>
        </p:grpSpPr>
        <p:sp>
          <p:nvSpPr>
            <p:cNvPr id="40" name="文本框 39"/>
            <p:cNvSpPr txBox="1"/>
            <p:nvPr/>
          </p:nvSpPr>
          <p:spPr>
            <a:xfrm>
              <a:off x="565306" y="1208432"/>
              <a:ext cx="3483811" cy="2677656"/>
            </a:xfrm>
            <a:prstGeom prst="rect">
              <a:avLst/>
            </a:prstGeom>
            <a:noFill/>
          </p:spPr>
          <p:txBody>
            <a:bodyPr wrap="square" rtlCol="0">
              <a:spAutoFit/>
            </a:bodyPr>
            <a:lstStyle/>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Res Net </a:t>
              </a:r>
            </a:p>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VS Plain CNN</a:t>
              </a:r>
            </a:p>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VS MLP (CIFAR </a:t>
              </a:r>
              <a:r>
                <a:rPr lang="en-US" altLang="zh-CN" sz="48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10</a:t>
              </a:r>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41" name="直接连接符 40"/>
            <p:cNvCxnSpPr>
              <a:cxnSpLocks/>
            </p:cNvCxnSpPr>
            <p:nvPr/>
          </p:nvCxnSpPr>
          <p:spPr>
            <a:xfrm flipV="1">
              <a:off x="659102" y="3762977"/>
              <a:ext cx="2247054" cy="41317"/>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8" name="文本框 47"/>
          <p:cNvSpPr txBox="1"/>
          <p:nvPr/>
        </p:nvSpPr>
        <p:spPr>
          <a:xfrm rot="10800000">
            <a:off x="133809" y="3701860"/>
            <a:ext cx="824459"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sp>
        <p:nvSpPr>
          <p:cNvPr id="49" name="文本框 48"/>
          <p:cNvSpPr txBox="1"/>
          <p:nvPr/>
        </p:nvSpPr>
        <p:spPr>
          <a:xfrm>
            <a:off x="958268" y="3897045"/>
            <a:ext cx="3274507" cy="726014"/>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bg1"/>
                </a:solidFill>
                <a:latin typeface="Leelawadee UI" panose="020B0502040204020203" pitchFamily="34" charset="-34"/>
                <a:ea typeface="Microsoft Yi Baiti" panose="03000500000000000000" pitchFamily="66" charset="0"/>
                <a:cs typeface="Leelawadee UI" panose="020B0502040204020203" pitchFamily="34" charset="-34"/>
              </a:rPr>
              <a:t>What about CIFAR 10</a:t>
            </a:r>
          </a:p>
          <a:p>
            <a:pPr>
              <a:lnSpc>
                <a:spcPct val="130000"/>
              </a:lnSpc>
            </a:pPr>
            <a:r>
              <a:rPr lang="en-US" altLang="zh-CN" sz="1600" dirty="0">
                <a:solidFill>
                  <a:schemeClr val="bg1"/>
                </a:solidFill>
                <a:latin typeface="Leelawadee UI" panose="020B0502040204020203" pitchFamily="34" charset="-34"/>
                <a:ea typeface="Microsoft Yi Baiti" panose="03000500000000000000" pitchFamily="66" charset="0"/>
                <a:cs typeface="Leelawadee UI" panose="020B0502040204020203" pitchFamily="34" charset="-34"/>
              </a:rPr>
              <a:t>(Much bigger data set)</a:t>
            </a:r>
            <a:endParaRPr lang="zh-CN" altLang="en-US" sz="1600" dirty="0">
              <a:solidFill>
                <a:schemeClr val="bg1"/>
              </a:solidFill>
              <a:latin typeface="Leelawadee UI" panose="020B0502040204020203" pitchFamily="34" charset="-34"/>
              <a:cs typeface="Leelawadee UI" panose="020B0502040204020203" pitchFamily="34" charset="-34"/>
            </a:endParaRPr>
          </a:p>
        </p:txBody>
      </p:sp>
      <p:sp>
        <p:nvSpPr>
          <p:cNvPr id="2" name="灯片编号占位符 1">
            <a:extLst>
              <a:ext uri="{FF2B5EF4-FFF2-40B4-BE49-F238E27FC236}">
                <a16:creationId xmlns:a16="http://schemas.microsoft.com/office/drawing/2014/main" id="{AFC6DDFC-7E73-491D-BA16-B7FFDA3F77E5}"/>
              </a:ext>
            </a:extLst>
          </p:cNvPr>
          <p:cNvSpPr>
            <a:spLocks noGrp="1"/>
          </p:cNvSpPr>
          <p:nvPr>
            <p:ph type="sldNum" sz="quarter" idx="12"/>
          </p:nvPr>
        </p:nvSpPr>
        <p:spPr/>
        <p:txBody>
          <a:bodyPr/>
          <a:lstStyle/>
          <a:p>
            <a:fld id="{738E469F-A6F1-4101-B2D4-6685578B9A92}" type="slidenum">
              <a:rPr lang="zh-CN" altLang="en-US" smtClean="0"/>
              <a:t>16</a:t>
            </a:fld>
            <a:endParaRPr lang="zh-CN" altLang="en-US"/>
          </a:p>
        </p:txBody>
      </p:sp>
      <p:pic>
        <p:nvPicPr>
          <p:cNvPr id="7" name="图片 6">
            <a:extLst>
              <a:ext uri="{FF2B5EF4-FFF2-40B4-BE49-F238E27FC236}">
                <a16:creationId xmlns:a16="http://schemas.microsoft.com/office/drawing/2014/main" id="{FC96B3CC-5CC4-468D-83CB-417D3A45D3B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26025" y="254072"/>
            <a:ext cx="4699163" cy="3028735"/>
          </a:xfrm>
          <a:prstGeom prst="rect">
            <a:avLst/>
          </a:prstGeom>
        </p:spPr>
      </p:pic>
      <p:pic>
        <p:nvPicPr>
          <p:cNvPr id="10" name="图片 9">
            <a:extLst>
              <a:ext uri="{FF2B5EF4-FFF2-40B4-BE49-F238E27FC236}">
                <a16:creationId xmlns:a16="http://schemas.microsoft.com/office/drawing/2014/main" id="{8A9F85F4-1BA8-4A7F-9683-E6D70B51F3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0602" y="3400113"/>
            <a:ext cx="4887590" cy="3086899"/>
          </a:xfrm>
          <a:prstGeom prst="rect">
            <a:avLst/>
          </a:prstGeom>
        </p:spPr>
      </p:pic>
    </p:spTree>
    <p:extLst>
      <p:ext uri="{BB962C8B-B14F-4D97-AF65-F5344CB8AC3E}">
        <p14:creationId xmlns:p14="http://schemas.microsoft.com/office/powerpoint/2010/main" val="2051484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a:off x="7109583" y="437896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0" y="2286000"/>
            <a:ext cx="12192000" cy="2286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2" name="椭圆 71"/>
          <p:cNvSpPr/>
          <p:nvPr/>
        </p:nvSpPr>
        <p:spPr>
          <a:xfrm>
            <a:off x="9146418" y="271847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椭圆 73"/>
          <p:cNvSpPr/>
          <p:nvPr/>
        </p:nvSpPr>
        <p:spPr>
          <a:xfrm>
            <a:off x="10975907" y="66771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4"/>
          <p:cNvSpPr/>
          <p:nvPr/>
        </p:nvSpPr>
        <p:spPr>
          <a:xfrm>
            <a:off x="9101445" y="16808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0" name="组合 19"/>
          <p:cNvGrpSpPr/>
          <p:nvPr/>
        </p:nvGrpSpPr>
        <p:grpSpPr>
          <a:xfrm>
            <a:off x="264231" y="2718479"/>
            <a:ext cx="11180818" cy="1446550"/>
            <a:chOff x="246004" y="2718479"/>
            <a:chExt cx="11180818" cy="1446550"/>
          </a:xfrm>
        </p:grpSpPr>
        <p:sp>
          <p:nvSpPr>
            <p:cNvPr id="21" name="文本框 20"/>
            <p:cNvSpPr txBox="1"/>
            <p:nvPr/>
          </p:nvSpPr>
          <p:spPr>
            <a:xfrm rot="10800000">
              <a:off x="246004" y="3044279"/>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22" name="组合 21"/>
            <p:cNvGrpSpPr/>
            <p:nvPr/>
          </p:nvGrpSpPr>
          <p:grpSpPr>
            <a:xfrm>
              <a:off x="1263030" y="2718479"/>
              <a:ext cx="10163792" cy="1446550"/>
              <a:chOff x="1555068" y="2737390"/>
              <a:chExt cx="10163792" cy="1446550"/>
            </a:xfrm>
          </p:grpSpPr>
          <p:sp>
            <p:nvSpPr>
              <p:cNvPr id="23" name="文本框 22"/>
              <p:cNvSpPr txBox="1"/>
              <p:nvPr/>
            </p:nvSpPr>
            <p:spPr>
              <a:xfrm>
                <a:off x="1555068" y="2737390"/>
                <a:ext cx="1290644" cy="144655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8800" dirty="0">
                    <a:solidFill>
                      <a:schemeClr val="accent1"/>
                    </a:solidFill>
                  </a:rPr>
                  <a:t>04</a:t>
                </a:r>
                <a:endParaRPr lang="zh-CN" altLang="en-US" sz="8800" dirty="0">
                  <a:solidFill>
                    <a:schemeClr val="accent1"/>
                  </a:solidFill>
                </a:endParaRPr>
              </a:p>
            </p:txBody>
          </p:sp>
          <p:grpSp>
            <p:nvGrpSpPr>
              <p:cNvPr id="24" name="组合 23"/>
              <p:cNvGrpSpPr/>
              <p:nvPr/>
            </p:nvGrpSpPr>
            <p:grpSpPr>
              <a:xfrm>
                <a:off x="3038279" y="2970857"/>
                <a:ext cx="8680581" cy="968556"/>
                <a:chOff x="5579503" y="1030111"/>
                <a:chExt cx="8680581" cy="968556"/>
              </a:xfrm>
            </p:grpSpPr>
            <p:sp>
              <p:nvSpPr>
                <p:cNvPr id="25" name="矩形 24"/>
                <p:cNvSpPr/>
                <p:nvPr/>
              </p:nvSpPr>
              <p:spPr>
                <a:xfrm>
                  <a:off x="5579503" y="1030111"/>
                  <a:ext cx="8680581" cy="646331"/>
                </a:xfrm>
                <a:prstGeom prst="rect">
                  <a:avLst/>
                </a:prstGeom>
              </p:spPr>
              <p:txBody>
                <a:bodyPr wrap="none">
                  <a:spAutoFit/>
                </a:bodyPr>
                <a:lstStyle/>
                <a:p>
                  <a:pPr algn="ctr"/>
                  <a:r>
                    <a:rPr lang="en-US" altLang="zh-CN" sz="3600" b="1" dirty="0">
                      <a:solidFill>
                        <a:schemeClr val="bg1"/>
                      </a:solidFill>
                      <a:effectLst/>
                      <a:latin typeface="Aharoni" panose="02010803020104030203" pitchFamily="2" charset="-79"/>
                      <a:ea typeface="Microsoft Yi Baiti" panose="03000500000000000000" pitchFamily="66" charset="0"/>
                      <a:cs typeface="Aharoni" panose="02010803020104030203" pitchFamily="2" charset="-79"/>
                    </a:rPr>
                    <a:t>Further Consideration and Applications</a:t>
                  </a:r>
                  <a:endParaRPr lang="zh-CN" altLang="en-US" sz="3600" b="1" dirty="0">
                    <a:solidFill>
                      <a:schemeClr val="bg1"/>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6" name="文本框 25"/>
                <p:cNvSpPr txBox="1"/>
                <p:nvPr/>
              </p:nvSpPr>
              <p:spPr>
                <a:xfrm>
                  <a:off x="7528756" y="1605124"/>
                  <a:ext cx="4906378" cy="393543"/>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Combination of Skip Connection and more</a:t>
                  </a:r>
                </a:p>
              </p:txBody>
            </p:sp>
          </p:grpSp>
        </p:grpSp>
      </p:grpSp>
      <p:sp>
        <p:nvSpPr>
          <p:cNvPr id="2" name="灯片编号占位符 1">
            <a:extLst>
              <a:ext uri="{FF2B5EF4-FFF2-40B4-BE49-F238E27FC236}">
                <a16:creationId xmlns:a16="http://schemas.microsoft.com/office/drawing/2014/main" id="{8E7B55E9-4C8C-47EC-AECA-0808D3C8960E}"/>
              </a:ext>
            </a:extLst>
          </p:cNvPr>
          <p:cNvSpPr>
            <a:spLocks noGrp="1"/>
          </p:cNvSpPr>
          <p:nvPr>
            <p:ph type="sldNum" sz="quarter" idx="12"/>
          </p:nvPr>
        </p:nvSpPr>
        <p:spPr/>
        <p:txBody>
          <a:bodyPr/>
          <a:lstStyle/>
          <a:p>
            <a:fld id="{738E469F-A6F1-4101-B2D4-6685578B9A92}" type="slidenum">
              <a:rPr lang="zh-CN" altLang="en-US" smtClean="0"/>
              <a:t>17</a:t>
            </a:fld>
            <a:endParaRPr lang="zh-CN" altLang="en-US"/>
          </a:p>
        </p:txBody>
      </p:sp>
    </p:spTree>
    <p:extLst>
      <p:ext uri="{BB962C8B-B14F-4D97-AF65-F5344CB8AC3E}">
        <p14:creationId xmlns:p14="http://schemas.microsoft.com/office/powerpoint/2010/main" val="1146930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3760627" y="0"/>
            <a:ext cx="8444459" cy="687299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0" fmla="*/ 6086006 w 12192000"/>
              <a:gd name="connsiteY0" fmla="*/ 0 h 6887980"/>
              <a:gd name="connsiteX1" fmla="*/ 12192000 w 12192000"/>
              <a:gd name="connsiteY1" fmla="*/ 29980 h 6887980"/>
              <a:gd name="connsiteX2" fmla="*/ 12192000 w 12192000"/>
              <a:gd name="connsiteY2" fmla="*/ 6887980 h 6887980"/>
              <a:gd name="connsiteX3" fmla="*/ 0 w 12192000"/>
              <a:gd name="connsiteY3" fmla="*/ 6887980 h 6887980"/>
              <a:gd name="connsiteX4" fmla="*/ 6086006 w 12192000"/>
              <a:gd name="connsiteY4" fmla="*/ 0 h 6887980"/>
              <a:gd name="connsiteX0" fmla="*/ 44970 w 6150964"/>
              <a:gd name="connsiteY0" fmla="*/ 0 h 6917961"/>
              <a:gd name="connsiteX1" fmla="*/ 6150964 w 6150964"/>
              <a:gd name="connsiteY1" fmla="*/ 29980 h 6917961"/>
              <a:gd name="connsiteX2" fmla="*/ 6150964 w 6150964"/>
              <a:gd name="connsiteY2" fmla="*/ 6887980 h 6917961"/>
              <a:gd name="connsiteX3" fmla="*/ 0 w 6150964"/>
              <a:gd name="connsiteY3" fmla="*/ 6917961 h 6917961"/>
              <a:gd name="connsiteX4" fmla="*/ 44970 w 6150964"/>
              <a:gd name="connsiteY4" fmla="*/ 0 h 6917961"/>
              <a:gd name="connsiteX0" fmla="*/ 1319134 w 7425128"/>
              <a:gd name="connsiteY0" fmla="*/ 0 h 6902971"/>
              <a:gd name="connsiteX1" fmla="*/ 7425128 w 7425128"/>
              <a:gd name="connsiteY1" fmla="*/ 29980 h 6902971"/>
              <a:gd name="connsiteX2" fmla="*/ 7425128 w 7425128"/>
              <a:gd name="connsiteY2" fmla="*/ 6887980 h 6902971"/>
              <a:gd name="connsiteX3" fmla="*/ 0 w 7425128"/>
              <a:gd name="connsiteY3" fmla="*/ 6902971 h 6902971"/>
              <a:gd name="connsiteX4" fmla="*/ 1319134 w 7425128"/>
              <a:gd name="connsiteY4" fmla="*/ 0 h 6902971"/>
              <a:gd name="connsiteX0" fmla="*/ 1918741 w 7425128"/>
              <a:gd name="connsiteY0" fmla="*/ 0 h 6917961"/>
              <a:gd name="connsiteX1" fmla="*/ 7425128 w 7425128"/>
              <a:gd name="connsiteY1" fmla="*/ 44970 h 6917961"/>
              <a:gd name="connsiteX2" fmla="*/ 7425128 w 7425128"/>
              <a:gd name="connsiteY2" fmla="*/ 6902970 h 6917961"/>
              <a:gd name="connsiteX3" fmla="*/ 0 w 7425128"/>
              <a:gd name="connsiteY3" fmla="*/ 6917961 h 6917961"/>
              <a:gd name="connsiteX4" fmla="*/ 1918741 w 7425128"/>
              <a:gd name="connsiteY4" fmla="*/ 0 h 6917961"/>
              <a:gd name="connsiteX0" fmla="*/ 3537679 w 7425128"/>
              <a:gd name="connsiteY0" fmla="*/ 14990 h 6872991"/>
              <a:gd name="connsiteX1" fmla="*/ 7425128 w 7425128"/>
              <a:gd name="connsiteY1" fmla="*/ 0 h 6872991"/>
              <a:gd name="connsiteX2" fmla="*/ 7425128 w 7425128"/>
              <a:gd name="connsiteY2" fmla="*/ 6858000 h 6872991"/>
              <a:gd name="connsiteX3" fmla="*/ 0 w 7425128"/>
              <a:gd name="connsiteY3" fmla="*/ 6872991 h 6872991"/>
              <a:gd name="connsiteX4" fmla="*/ 3537679 w 7425128"/>
              <a:gd name="connsiteY4" fmla="*/ 14990 h 6872991"/>
              <a:gd name="connsiteX0" fmla="*/ 3612630 w 7425128"/>
              <a:gd name="connsiteY0" fmla="*/ 14990 h 6872991"/>
              <a:gd name="connsiteX1" fmla="*/ 7425128 w 7425128"/>
              <a:gd name="connsiteY1" fmla="*/ 0 h 6872991"/>
              <a:gd name="connsiteX2" fmla="*/ 7425128 w 7425128"/>
              <a:gd name="connsiteY2" fmla="*/ 6858000 h 6872991"/>
              <a:gd name="connsiteX3" fmla="*/ 0 w 7425128"/>
              <a:gd name="connsiteY3" fmla="*/ 6872991 h 6872991"/>
              <a:gd name="connsiteX4" fmla="*/ 3612630 w 7425128"/>
              <a:gd name="connsiteY4" fmla="*/ 14990 h 6872991"/>
              <a:gd name="connsiteX0" fmla="*/ 3522689 w 7335187"/>
              <a:gd name="connsiteY0" fmla="*/ 14990 h 6902971"/>
              <a:gd name="connsiteX1" fmla="*/ 7335187 w 7335187"/>
              <a:gd name="connsiteY1" fmla="*/ 0 h 6902971"/>
              <a:gd name="connsiteX2" fmla="*/ 7335187 w 7335187"/>
              <a:gd name="connsiteY2" fmla="*/ 6858000 h 6902971"/>
              <a:gd name="connsiteX3" fmla="*/ 0 w 7335187"/>
              <a:gd name="connsiteY3" fmla="*/ 6902971 h 6902971"/>
              <a:gd name="connsiteX4" fmla="*/ 3522689 w 7335187"/>
              <a:gd name="connsiteY4" fmla="*/ 14990 h 6902971"/>
              <a:gd name="connsiteX0" fmla="*/ 3522689 w 7335187"/>
              <a:gd name="connsiteY0" fmla="*/ 0 h 6902971"/>
              <a:gd name="connsiteX1" fmla="*/ 7335187 w 7335187"/>
              <a:gd name="connsiteY1" fmla="*/ 0 h 6902971"/>
              <a:gd name="connsiteX2" fmla="*/ 7335187 w 7335187"/>
              <a:gd name="connsiteY2" fmla="*/ 6858000 h 6902971"/>
              <a:gd name="connsiteX3" fmla="*/ 0 w 7335187"/>
              <a:gd name="connsiteY3" fmla="*/ 6902971 h 6902971"/>
              <a:gd name="connsiteX4" fmla="*/ 3522689 w 7335187"/>
              <a:gd name="connsiteY4" fmla="*/ 0 h 6902971"/>
              <a:gd name="connsiteX0" fmla="*/ 3987384 w 7799882"/>
              <a:gd name="connsiteY0" fmla="*/ 0 h 6917961"/>
              <a:gd name="connsiteX1" fmla="*/ 7799882 w 7799882"/>
              <a:gd name="connsiteY1" fmla="*/ 0 h 6917961"/>
              <a:gd name="connsiteX2" fmla="*/ 7799882 w 7799882"/>
              <a:gd name="connsiteY2" fmla="*/ 6858000 h 6917961"/>
              <a:gd name="connsiteX3" fmla="*/ 0 w 7799882"/>
              <a:gd name="connsiteY3" fmla="*/ 6917961 h 6917961"/>
              <a:gd name="connsiteX4" fmla="*/ 3987384 w 7799882"/>
              <a:gd name="connsiteY4" fmla="*/ 0 h 6917961"/>
              <a:gd name="connsiteX0" fmla="*/ 4167266 w 7979764"/>
              <a:gd name="connsiteY0" fmla="*/ 0 h 6887981"/>
              <a:gd name="connsiteX1" fmla="*/ 7979764 w 7979764"/>
              <a:gd name="connsiteY1" fmla="*/ 0 h 6887981"/>
              <a:gd name="connsiteX2" fmla="*/ 7979764 w 7979764"/>
              <a:gd name="connsiteY2" fmla="*/ 6858000 h 6887981"/>
              <a:gd name="connsiteX3" fmla="*/ 0 w 7979764"/>
              <a:gd name="connsiteY3" fmla="*/ 6887981 h 6887981"/>
              <a:gd name="connsiteX4" fmla="*/ 4167266 w 7979764"/>
              <a:gd name="connsiteY4" fmla="*/ 0 h 6887981"/>
              <a:gd name="connsiteX0" fmla="*/ 3837483 w 7979764"/>
              <a:gd name="connsiteY0" fmla="*/ 14990 h 6887981"/>
              <a:gd name="connsiteX1" fmla="*/ 7979764 w 7979764"/>
              <a:gd name="connsiteY1" fmla="*/ 0 h 6887981"/>
              <a:gd name="connsiteX2" fmla="*/ 7979764 w 7979764"/>
              <a:gd name="connsiteY2" fmla="*/ 6858000 h 6887981"/>
              <a:gd name="connsiteX3" fmla="*/ 0 w 7979764"/>
              <a:gd name="connsiteY3" fmla="*/ 6887981 h 6887981"/>
              <a:gd name="connsiteX4" fmla="*/ 3837483 w 7979764"/>
              <a:gd name="connsiteY4" fmla="*/ 14990 h 6887981"/>
              <a:gd name="connsiteX0" fmla="*/ 3851998 w 7979764"/>
              <a:gd name="connsiteY0" fmla="*/ 476 h 6887981"/>
              <a:gd name="connsiteX1" fmla="*/ 7979764 w 7979764"/>
              <a:gd name="connsiteY1" fmla="*/ 0 h 6887981"/>
              <a:gd name="connsiteX2" fmla="*/ 7979764 w 7979764"/>
              <a:gd name="connsiteY2" fmla="*/ 6858000 h 6887981"/>
              <a:gd name="connsiteX3" fmla="*/ 0 w 7979764"/>
              <a:gd name="connsiteY3" fmla="*/ 6887981 h 6887981"/>
              <a:gd name="connsiteX4" fmla="*/ 3851998 w 7979764"/>
              <a:gd name="connsiteY4" fmla="*/ 476 h 6887981"/>
              <a:gd name="connsiteX0" fmla="*/ 3881978 w 8009744"/>
              <a:gd name="connsiteY0" fmla="*/ 476 h 6887981"/>
              <a:gd name="connsiteX1" fmla="*/ 8009744 w 8009744"/>
              <a:gd name="connsiteY1" fmla="*/ 0 h 6887981"/>
              <a:gd name="connsiteX2" fmla="*/ 8009744 w 8009744"/>
              <a:gd name="connsiteY2" fmla="*/ 6858000 h 6887981"/>
              <a:gd name="connsiteX3" fmla="*/ 0 w 8009744"/>
              <a:gd name="connsiteY3" fmla="*/ 6887981 h 6887981"/>
              <a:gd name="connsiteX4" fmla="*/ 3881978 w 8009744"/>
              <a:gd name="connsiteY4" fmla="*/ 476 h 6887981"/>
              <a:gd name="connsiteX0" fmla="*/ 3911958 w 8039724"/>
              <a:gd name="connsiteY0" fmla="*/ 476 h 6858000"/>
              <a:gd name="connsiteX1" fmla="*/ 8039724 w 8039724"/>
              <a:gd name="connsiteY1" fmla="*/ 0 h 6858000"/>
              <a:gd name="connsiteX2" fmla="*/ 8039724 w 8039724"/>
              <a:gd name="connsiteY2" fmla="*/ 6858000 h 6858000"/>
              <a:gd name="connsiteX3" fmla="*/ 0 w 8039724"/>
              <a:gd name="connsiteY3" fmla="*/ 6858000 h 6858000"/>
              <a:gd name="connsiteX4" fmla="*/ 3911958 w 8039724"/>
              <a:gd name="connsiteY4" fmla="*/ 476 h 6858000"/>
              <a:gd name="connsiteX0" fmla="*/ 4016889 w 8039724"/>
              <a:gd name="connsiteY0" fmla="*/ 476 h 6858000"/>
              <a:gd name="connsiteX1" fmla="*/ 8039724 w 8039724"/>
              <a:gd name="connsiteY1" fmla="*/ 0 h 6858000"/>
              <a:gd name="connsiteX2" fmla="*/ 8039724 w 8039724"/>
              <a:gd name="connsiteY2" fmla="*/ 6858000 h 6858000"/>
              <a:gd name="connsiteX3" fmla="*/ 0 w 8039724"/>
              <a:gd name="connsiteY3" fmla="*/ 6858000 h 6858000"/>
              <a:gd name="connsiteX4" fmla="*/ 4016889 w 8039724"/>
              <a:gd name="connsiteY4" fmla="*/ 476 h 6858000"/>
              <a:gd name="connsiteX0" fmla="*/ 4226751 w 8039724"/>
              <a:gd name="connsiteY0" fmla="*/ 476 h 6858000"/>
              <a:gd name="connsiteX1" fmla="*/ 8039724 w 8039724"/>
              <a:gd name="connsiteY1" fmla="*/ 0 h 6858000"/>
              <a:gd name="connsiteX2" fmla="*/ 8039724 w 8039724"/>
              <a:gd name="connsiteY2" fmla="*/ 6858000 h 6858000"/>
              <a:gd name="connsiteX3" fmla="*/ 0 w 8039724"/>
              <a:gd name="connsiteY3" fmla="*/ 6858000 h 6858000"/>
              <a:gd name="connsiteX4" fmla="*/ 4226751 w 8039724"/>
              <a:gd name="connsiteY4" fmla="*/ 476 h 6858000"/>
              <a:gd name="connsiteX0" fmla="*/ 4571525 w 8384498"/>
              <a:gd name="connsiteY0" fmla="*/ 476 h 6872990"/>
              <a:gd name="connsiteX1" fmla="*/ 8384498 w 8384498"/>
              <a:gd name="connsiteY1" fmla="*/ 0 h 6872990"/>
              <a:gd name="connsiteX2" fmla="*/ 8384498 w 8384498"/>
              <a:gd name="connsiteY2" fmla="*/ 6858000 h 6872990"/>
              <a:gd name="connsiteX3" fmla="*/ 0 w 8384498"/>
              <a:gd name="connsiteY3" fmla="*/ 6872990 h 6872990"/>
              <a:gd name="connsiteX4" fmla="*/ 4571525 w 8384498"/>
              <a:gd name="connsiteY4" fmla="*/ 476 h 6872990"/>
              <a:gd name="connsiteX0" fmla="*/ 4631486 w 8444459"/>
              <a:gd name="connsiteY0" fmla="*/ 476 h 6872990"/>
              <a:gd name="connsiteX1" fmla="*/ 8444459 w 8444459"/>
              <a:gd name="connsiteY1" fmla="*/ 0 h 6872990"/>
              <a:gd name="connsiteX2" fmla="*/ 8444459 w 8444459"/>
              <a:gd name="connsiteY2" fmla="*/ 6858000 h 6872990"/>
              <a:gd name="connsiteX3" fmla="*/ 0 w 8444459"/>
              <a:gd name="connsiteY3" fmla="*/ 6872990 h 6872990"/>
              <a:gd name="connsiteX4" fmla="*/ 4631486 w 8444459"/>
              <a:gd name="connsiteY4" fmla="*/ 476 h 6872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4459" h="6872990">
                <a:moveTo>
                  <a:pt x="4631486" y="476"/>
                </a:moveTo>
                <a:lnTo>
                  <a:pt x="8444459" y="0"/>
                </a:lnTo>
                <a:lnTo>
                  <a:pt x="8444459" y="6858000"/>
                </a:lnTo>
                <a:lnTo>
                  <a:pt x="0" y="6872990"/>
                </a:lnTo>
                <a:lnTo>
                  <a:pt x="4631486" y="476"/>
                </a:lnTo>
                <a:close/>
              </a:path>
            </a:pathLst>
          </a:cu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nvGrpSpPr>
          <p:cNvPr id="28" name="组合 27"/>
          <p:cNvGrpSpPr/>
          <p:nvPr/>
        </p:nvGrpSpPr>
        <p:grpSpPr>
          <a:xfrm>
            <a:off x="5765141" y="3949382"/>
            <a:ext cx="6412694" cy="2210868"/>
            <a:chOff x="149634" y="4580766"/>
            <a:chExt cx="6412694" cy="2210868"/>
          </a:xfrm>
        </p:grpSpPr>
        <p:sp>
          <p:nvSpPr>
            <p:cNvPr id="30" name="矩形 29"/>
            <p:cNvSpPr/>
            <p:nvPr/>
          </p:nvSpPr>
          <p:spPr>
            <a:xfrm>
              <a:off x="3281335" y="4580766"/>
              <a:ext cx="3220754" cy="584775"/>
            </a:xfrm>
            <a:prstGeom prst="rect">
              <a:avLst/>
            </a:prstGeom>
          </p:spPr>
          <p:txBody>
            <a:bodyPr wrap="none">
              <a:spAutoFit/>
            </a:bodyPr>
            <a:lstStyle/>
            <a:p>
              <a:pPr algn="r"/>
              <a:r>
                <a:rPr lang="en-US" altLang="zh-CN" sz="3200" b="1" dirty="0">
                  <a:solidFill>
                    <a:schemeClr val="bg1"/>
                  </a:solidFill>
                  <a:effectLst/>
                  <a:latin typeface="Aharoni" panose="02010803020104030203" pitchFamily="2" charset="-79"/>
                  <a:ea typeface="Microsoft Yi Baiti" panose="03000500000000000000" pitchFamily="66" charset="0"/>
                  <a:cs typeface="Aharoni" panose="02010803020104030203" pitchFamily="2" charset="-79"/>
                </a:rPr>
                <a:t>Regularization?</a:t>
              </a:r>
              <a:endParaRPr lang="zh-CN" altLang="en-US" sz="3200" b="1" dirty="0">
                <a:solidFill>
                  <a:schemeClr val="bg1"/>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31" name="文本框 30"/>
            <p:cNvSpPr txBox="1"/>
            <p:nvPr/>
          </p:nvSpPr>
          <p:spPr>
            <a:xfrm>
              <a:off x="149634" y="5063882"/>
              <a:ext cx="6412694" cy="1727752"/>
            </a:xfrm>
            <a:prstGeom prst="roundRect">
              <a:avLst>
                <a:gd name="adj" fmla="val 6852"/>
              </a:avLst>
            </a:prstGeom>
            <a:noFill/>
            <a:ln>
              <a:noFill/>
            </a:ln>
          </p:spPr>
          <p:txBody>
            <a:bodyPr wrap="square" rtlCol="0">
              <a:spAutoFit/>
            </a:bodyPr>
            <a:lstStyle/>
            <a:p>
              <a:pPr algn="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Usually, we don’t need regularization.</a:t>
              </a:r>
            </a:p>
            <a:p>
              <a:pPr algn="r">
                <a:lnSpc>
                  <a:spcPct val="130000"/>
                </a:lnSpc>
              </a:pPr>
              <a:r>
                <a:rPr lang="en-US" altLang="zh-CN" sz="1600" b="1"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But actually, we could increase the speed with </a:t>
              </a:r>
              <a:r>
                <a:rPr lang="en-US" altLang="zh-CN" b="1"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cutout regularization:</a:t>
              </a:r>
            </a:p>
            <a:p>
              <a:pPr algn="r">
                <a:lnSpc>
                  <a:spcPct val="130000"/>
                </a:lnSpc>
              </a:pPr>
              <a:r>
                <a:rPr lang="en-US" altLang="zh-CN" b="1"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zeroing out a random subset of each training image</a:t>
              </a:r>
            </a:p>
            <a:p>
              <a:pPr algn="r">
                <a:lnSpc>
                  <a:spcPct val="130000"/>
                </a:lnSpc>
              </a:pPr>
              <a:r>
                <a:rPr lang="en-US" altLang="zh-CN" sz="1400" dirty="0">
                  <a:solidFill>
                    <a:schemeClr val="bg1"/>
                  </a:solidFill>
                  <a:latin typeface="Leelawadee UI Semilight" panose="020B0402040204020203" pitchFamily="34" charset="-34"/>
                  <a:cs typeface="Leelawadee UI Semilight" panose="020B0402040204020203" pitchFamily="34" charset="-34"/>
                </a:rPr>
                <a:t>35 epoch training schedule are promising with 5/5 runs reaching 94% accuracy and the median run reaching 94.3</a:t>
              </a:r>
              <a:endParaRPr lang="zh-CN" altLang="en-US" sz="1400" dirty="0">
                <a:solidFill>
                  <a:schemeClr val="bg1"/>
                </a:solidFill>
                <a:latin typeface="Leelawadee UI Semilight" panose="020B0402040204020203" pitchFamily="34" charset="-34"/>
                <a:cs typeface="Leelawadee UI Semilight" panose="020B0402040204020203" pitchFamily="34" charset="-34"/>
              </a:endParaRPr>
            </a:p>
          </p:txBody>
        </p:sp>
      </p:grpSp>
      <p:grpSp>
        <p:nvGrpSpPr>
          <p:cNvPr id="21" name="组合 20"/>
          <p:cNvGrpSpPr/>
          <p:nvPr/>
        </p:nvGrpSpPr>
        <p:grpSpPr>
          <a:xfrm>
            <a:off x="3774262" y="57655"/>
            <a:ext cx="4260665" cy="707886"/>
            <a:chOff x="3722192" y="279133"/>
            <a:chExt cx="4260665" cy="707886"/>
          </a:xfrm>
        </p:grpSpPr>
        <p:sp>
          <p:nvSpPr>
            <p:cNvPr id="25" name="文本框 24"/>
            <p:cNvSpPr txBox="1"/>
            <p:nvPr/>
          </p:nvSpPr>
          <p:spPr>
            <a:xfrm>
              <a:off x="3722192" y="279133"/>
              <a:ext cx="4260665" cy="707886"/>
            </a:xfrm>
            <a:prstGeom prst="rect">
              <a:avLst/>
            </a:prstGeom>
            <a:noFill/>
          </p:spPr>
          <p:txBody>
            <a:bodyPr wrap="square" rtlCol="0">
              <a:spAutoFit/>
            </a:bodyPr>
            <a:lstStyle/>
            <a:p>
              <a:r>
                <a:rPr lang="en-US" altLang="zh-CN" sz="40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Is XX necessary?</a:t>
              </a:r>
              <a:endParaRPr lang="zh-CN" altLang="en-US" sz="40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33" name="直接连接符 32"/>
            <p:cNvCxnSpPr>
              <a:cxnSpLocks/>
            </p:cNvCxnSpPr>
            <p:nvPr/>
          </p:nvCxnSpPr>
          <p:spPr>
            <a:xfrm>
              <a:off x="3812409" y="987019"/>
              <a:ext cx="39054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24758" y="5126737"/>
            <a:ext cx="5452134" cy="1331198"/>
            <a:chOff x="477821" y="4402952"/>
            <a:chExt cx="5452134" cy="1331198"/>
          </a:xfrm>
        </p:grpSpPr>
        <p:sp>
          <p:nvSpPr>
            <p:cNvPr id="23" name="矩形 22"/>
            <p:cNvSpPr/>
            <p:nvPr/>
          </p:nvSpPr>
          <p:spPr>
            <a:xfrm>
              <a:off x="477821" y="4402952"/>
              <a:ext cx="5452134" cy="584775"/>
            </a:xfrm>
            <a:prstGeom prst="rect">
              <a:avLst/>
            </a:prstGeom>
          </p:spPr>
          <p:txBody>
            <a:bodyPr wrap="none">
              <a:spAutoFit/>
            </a:bodyPr>
            <a:lstStyle/>
            <a:p>
              <a:pPr algn="ctr"/>
              <a:r>
                <a:rPr lang="en-US" altLang="zh-CN" sz="3200" b="1" dirty="0">
                  <a:solidFill>
                    <a:schemeClr val="tx1">
                      <a:lumMod val="85000"/>
                      <a:lumOff val="15000"/>
                    </a:schemeClr>
                  </a:solidFill>
                  <a:effectLst/>
                  <a:latin typeface="Aharoni" panose="02010803020104030203" pitchFamily="2" charset="-79"/>
                  <a:ea typeface="Microsoft Yi Baiti" panose="03000500000000000000" pitchFamily="66" charset="0"/>
                  <a:cs typeface="Aharoni" panose="02010803020104030203" pitchFamily="2" charset="-79"/>
                </a:rPr>
                <a:t>Random Initialize Weigh</a:t>
              </a:r>
              <a:r>
                <a:rPr lang="en-US" altLang="zh-CN" sz="3200" b="1" dirty="0">
                  <a:solidFill>
                    <a:schemeClr val="bg1"/>
                  </a:solidFill>
                  <a:effectLst/>
                  <a:latin typeface="Aharoni" panose="02010803020104030203" pitchFamily="2" charset="-79"/>
                  <a:ea typeface="Microsoft Yi Baiti" panose="03000500000000000000" pitchFamily="66" charset="0"/>
                  <a:cs typeface="Aharoni" panose="02010803020104030203" pitchFamily="2" charset="-79"/>
                </a:rPr>
                <a:t>ts?</a:t>
              </a:r>
              <a:endParaRPr lang="zh-CN" altLang="en-US" sz="3200" b="1" dirty="0">
                <a:solidFill>
                  <a:schemeClr val="bg1"/>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4" name="文本框 23"/>
            <p:cNvSpPr txBox="1"/>
            <p:nvPr/>
          </p:nvSpPr>
          <p:spPr>
            <a:xfrm>
              <a:off x="1087609" y="5008136"/>
              <a:ext cx="3915815" cy="726014"/>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We could actually initialize with pre-trained weights in ImageNet.</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42" name="组合 41"/>
          <p:cNvGrpSpPr/>
          <p:nvPr/>
        </p:nvGrpSpPr>
        <p:grpSpPr>
          <a:xfrm>
            <a:off x="7210979" y="1162221"/>
            <a:ext cx="4966855" cy="2476916"/>
            <a:chOff x="-354620" y="4510445"/>
            <a:chExt cx="4966855" cy="2476916"/>
          </a:xfrm>
        </p:grpSpPr>
        <p:sp>
          <p:nvSpPr>
            <p:cNvPr id="43" name="矩形 42"/>
            <p:cNvSpPr/>
            <p:nvPr/>
          </p:nvSpPr>
          <p:spPr>
            <a:xfrm>
              <a:off x="264570" y="4510445"/>
              <a:ext cx="4347665" cy="1077218"/>
            </a:xfrm>
            <a:prstGeom prst="rect">
              <a:avLst/>
            </a:prstGeom>
          </p:spPr>
          <p:txBody>
            <a:bodyPr wrap="none">
              <a:spAutoFit/>
            </a:bodyPr>
            <a:lstStyle/>
            <a:p>
              <a:pPr algn="ctr"/>
              <a:r>
                <a:rPr lang="en-US" altLang="zh-CN" sz="3200" b="1" dirty="0">
                  <a:solidFill>
                    <a:schemeClr val="bg1"/>
                  </a:solidFill>
                  <a:latin typeface="Aharoni" panose="02010803020104030203" pitchFamily="2" charset="-79"/>
                  <a:ea typeface="Microsoft Yi Baiti" panose="03000500000000000000" pitchFamily="66" charset="0"/>
                  <a:cs typeface="Aharoni" panose="02010803020104030203" pitchFamily="2" charset="-79"/>
                </a:rPr>
                <a:t>Batch Normalization?</a:t>
              </a:r>
              <a:endParaRPr lang="zh-CN" altLang="en-US" sz="3200" b="1" dirty="0">
                <a:solidFill>
                  <a:schemeClr val="bg1"/>
                </a:solidFill>
                <a:latin typeface="Aharoni" panose="02010803020104030203" pitchFamily="2" charset="-79"/>
                <a:ea typeface="微软雅黑" panose="020B0503020204020204" pitchFamily="34" charset="-122"/>
                <a:cs typeface="Aharoni" panose="02010803020104030203" pitchFamily="2" charset="-79"/>
              </a:endParaRPr>
            </a:p>
            <a:p>
              <a:pPr algn="ctr"/>
              <a:endParaRPr lang="zh-CN" altLang="en-US" sz="3200" b="1" dirty="0">
                <a:solidFill>
                  <a:schemeClr val="bg1"/>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44" name="文本框 43"/>
            <p:cNvSpPr txBox="1"/>
            <p:nvPr/>
          </p:nvSpPr>
          <p:spPr>
            <a:xfrm>
              <a:off x="-354620" y="5134932"/>
              <a:ext cx="4906617" cy="1852429"/>
            </a:xfrm>
            <a:prstGeom prst="roundRect">
              <a:avLst>
                <a:gd name="adj" fmla="val 6852"/>
              </a:avLst>
            </a:prstGeom>
            <a:noFill/>
            <a:ln>
              <a:noFill/>
            </a:ln>
          </p:spPr>
          <p:txBody>
            <a:bodyPr wrap="square" rtlCol="0">
              <a:spAutoFit/>
            </a:bodyPr>
            <a:lstStyle/>
            <a:p>
              <a:pPr algn="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Actually, </a:t>
              </a:r>
              <a:r>
                <a:rPr lang="en-US" altLang="zh-CN" sz="1600" b="1"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no.</a:t>
              </a:r>
            </a:p>
            <a:p>
              <a:pPr algn="r">
                <a:lnSpc>
                  <a:spcPct val="130000"/>
                </a:lnSpc>
              </a:pPr>
              <a:r>
                <a:rPr lang="en-US" altLang="zh-CN" sz="1400" dirty="0">
                  <a:solidFill>
                    <a:schemeClr val="bg1"/>
                  </a:solidFill>
                  <a:latin typeface="Leelawadee UI" panose="020B0502040204020203" pitchFamily="34" charset="-34"/>
                  <a:cs typeface="Leelawadee UI" panose="020B0502040204020203" pitchFamily="34" charset="-34"/>
                </a:rPr>
                <a:t>BN ‘s advantage is still an controversial point.</a:t>
              </a:r>
            </a:p>
            <a:p>
              <a:pPr algn="r">
                <a:lnSpc>
                  <a:spcPct val="130000"/>
                </a:lnSpc>
              </a:pPr>
              <a:r>
                <a:rPr lang="en-US" altLang="zh-CN" sz="1400" dirty="0">
                  <a:solidFill>
                    <a:schemeClr val="bg1"/>
                  </a:solidFill>
                  <a:latin typeface="Leelawadee UI" panose="020B0502040204020203" pitchFamily="34" charset="-34"/>
                  <a:cs typeface="Leelawadee UI" panose="020B0502040204020203" pitchFamily="34" charset="-34"/>
                </a:rPr>
                <a:t>If we replace the standard initialization with “Fixup”, it might be different.</a:t>
              </a:r>
            </a:p>
            <a:p>
              <a:pPr algn="r">
                <a:lnSpc>
                  <a:spcPct val="130000"/>
                </a:lnSpc>
              </a:pPr>
              <a:r>
                <a:rPr lang="en-US" altLang="zh-CN" sz="1400" u="sng" dirty="0">
                  <a:solidFill>
                    <a:schemeClr val="bg1"/>
                  </a:solidFill>
                  <a:latin typeface="Leelawadee UI" panose="020B0502040204020203" pitchFamily="34" charset="-34"/>
                  <a:cs typeface="Leelawadee UI" panose="020B0502040204020203" pitchFamily="34" charset="-34"/>
                </a:rPr>
                <a:t>Source: Zhang H , Dauphin Y N , Ma T . Fixup Initialization: Residual Learning Without Normalization[J]. 2019.</a:t>
              </a:r>
              <a:endParaRPr lang="zh-CN" altLang="en-US" sz="1400" u="sng" dirty="0">
                <a:solidFill>
                  <a:schemeClr val="bg1"/>
                </a:solidFill>
                <a:latin typeface="Leelawadee UI" panose="020B0502040204020203" pitchFamily="34" charset="-34"/>
                <a:cs typeface="Leelawadee UI" panose="020B0502040204020203" pitchFamily="34" charset="-34"/>
              </a:endParaRPr>
            </a:p>
          </p:txBody>
        </p:sp>
      </p:grpSp>
      <p:grpSp>
        <p:nvGrpSpPr>
          <p:cNvPr id="45" name="组合 44"/>
          <p:cNvGrpSpPr/>
          <p:nvPr/>
        </p:nvGrpSpPr>
        <p:grpSpPr>
          <a:xfrm>
            <a:off x="-24758" y="805454"/>
            <a:ext cx="6321215" cy="4409095"/>
            <a:chOff x="321744" y="4505927"/>
            <a:chExt cx="6321215" cy="4409095"/>
          </a:xfrm>
        </p:grpSpPr>
        <p:sp>
          <p:nvSpPr>
            <p:cNvPr id="46" name="矩形 45"/>
            <p:cNvSpPr/>
            <p:nvPr/>
          </p:nvSpPr>
          <p:spPr>
            <a:xfrm>
              <a:off x="321744" y="4505927"/>
              <a:ext cx="5166799" cy="584775"/>
            </a:xfrm>
            <a:prstGeom prst="rect">
              <a:avLst/>
            </a:prstGeom>
          </p:spPr>
          <p:txBody>
            <a:bodyPr wrap="none">
              <a:spAutoFit/>
            </a:bodyPr>
            <a:lstStyle/>
            <a:p>
              <a:pPr algn="ctr"/>
              <a:r>
                <a:rPr lang="en-US" altLang="zh-CN" sz="3200" b="1" dirty="0">
                  <a:solidFill>
                    <a:schemeClr val="tx1">
                      <a:lumMod val="85000"/>
                      <a:lumOff val="15000"/>
                    </a:schemeClr>
                  </a:solidFill>
                  <a:latin typeface="Aharoni" panose="02010803020104030203" pitchFamily="2" charset="-79"/>
                  <a:ea typeface="Microsoft Yi Baiti" panose="03000500000000000000" pitchFamily="66" charset="0"/>
                  <a:cs typeface="Aharoni" panose="02010803020104030203" pitchFamily="2" charset="-79"/>
                </a:rPr>
                <a:t>Global Average Pooling? </a:t>
              </a:r>
              <a:endParaRPr lang="zh-CN" altLang="en-US" sz="32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47" name="文本框 46"/>
            <p:cNvSpPr txBox="1"/>
            <p:nvPr/>
          </p:nvSpPr>
          <p:spPr>
            <a:xfrm>
              <a:off x="420906" y="5067773"/>
              <a:ext cx="6222053" cy="3847249"/>
            </a:xfrm>
            <a:prstGeom prst="roundRect">
              <a:avLst>
                <a:gd name="adj" fmla="val 6852"/>
              </a:avLst>
            </a:prstGeom>
            <a:noFill/>
            <a:ln>
              <a:noFill/>
            </a:ln>
          </p:spPr>
          <p:txBody>
            <a:bodyPr wrap="square" rtlCol="0">
              <a:spAutoFit/>
            </a:bodyPr>
            <a:lstStyle/>
            <a:p>
              <a:pPr marL="285750" indent="-285750">
                <a:lnSpc>
                  <a:spcPct val="130000"/>
                </a:lnSpc>
                <a:buFont typeface="Arial" panose="020B0604020202020204" pitchFamily="34" charset="0"/>
                <a:buChar char="•"/>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more native to the convolution structure by enforcing correspondences between feature maps and categories. Thus the feature maps can be easily interpreted as categories confidence maps. </a:t>
              </a:r>
            </a:p>
            <a:p>
              <a:pPr marL="285750" indent="-285750">
                <a:lnSpc>
                  <a:spcPct val="130000"/>
                </a:lnSpc>
                <a:buFont typeface="Arial" panose="020B0604020202020204" pitchFamily="34" charset="0"/>
                <a:buChar char="•"/>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There is no parameter to optimize in the global average pooling thus overfitting is avoided at this layer. </a:t>
              </a:r>
            </a:p>
            <a:p>
              <a:pPr marL="285750" indent="-285750">
                <a:lnSpc>
                  <a:spcPct val="130000"/>
                </a:lnSpc>
                <a:buFont typeface="Arial" panose="020B0604020202020204" pitchFamily="34" charset="0"/>
                <a:buChar char="•"/>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It sums out the spatial information, thus it is more robust to spatial translations of the input.</a:t>
              </a:r>
            </a:p>
            <a:p>
              <a:pPr marL="285750" indent="-285750">
                <a:lnSpc>
                  <a:spcPct val="130000"/>
                </a:lnSpc>
                <a:buFont typeface="Arial" panose="020B0604020202020204" pitchFamily="34" charset="0"/>
                <a:buChar char="•"/>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We do not have fully-connected layer in </a:t>
              </a:r>
              <a:r>
                <a:rPr lang="en-US" altLang="zh-CN" sz="1600"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ResNet</a:t>
              </a:r>
              <a:endPar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endParaRPr>
            </a:p>
            <a:p>
              <a:pPr>
                <a:lnSpc>
                  <a:spcPct val="130000"/>
                </a:lnSpc>
              </a:pPr>
              <a:r>
                <a:rPr lang="en-US" altLang="zh-CN" sz="12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Source: Min Lin, </a:t>
              </a:r>
              <a:r>
                <a:rPr lang="en-US" altLang="zh-CN" sz="1200" u="sng"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Qiang</a:t>
              </a:r>
              <a:r>
                <a:rPr lang="en-US" altLang="zh-CN" sz="12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Chen, and </a:t>
              </a:r>
              <a:r>
                <a:rPr lang="en-US" altLang="zh-CN" sz="1200" u="sng"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Shuicheng</a:t>
              </a:r>
              <a:r>
                <a:rPr lang="en-US" altLang="zh-CN" sz="12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Yan. Network in network. </a:t>
              </a:r>
              <a:r>
                <a:rPr lang="en-US" altLang="zh-CN" sz="1200" u="sng"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CoRR</a:t>
              </a:r>
              <a:r>
                <a:rPr lang="en-US" altLang="zh-CN" sz="12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abs/1312.4400, 2013</a:t>
              </a:r>
            </a:p>
            <a:p>
              <a:pPr algn="ctr">
                <a:lnSpc>
                  <a:spcPct val="130000"/>
                </a:lnSpc>
              </a:pPr>
              <a:endParaRPr lang="zh-CN" altLang="en-US" sz="14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sp>
        <p:nvSpPr>
          <p:cNvPr id="4" name="矩形 3">
            <a:extLst>
              <a:ext uri="{FF2B5EF4-FFF2-40B4-BE49-F238E27FC236}">
                <a16:creationId xmlns:a16="http://schemas.microsoft.com/office/drawing/2014/main" id="{BC541937-812A-49FA-99F1-685C03CDA4F9}"/>
              </a:ext>
            </a:extLst>
          </p:cNvPr>
          <p:cNvSpPr/>
          <p:nvPr/>
        </p:nvSpPr>
        <p:spPr>
          <a:xfrm>
            <a:off x="4743016" y="6048573"/>
            <a:ext cx="7448984" cy="307777"/>
          </a:xfrm>
          <a:prstGeom prst="rect">
            <a:avLst/>
          </a:prstGeom>
        </p:spPr>
        <p:txBody>
          <a:bodyPr wrap="square">
            <a:spAutoFit/>
          </a:bodyPr>
          <a:lstStyle/>
          <a:p>
            <a:pPr algn="r"/>
            <a:r>
              <a:rPr lang="en-US" altLang="zh-CN" sz="1400" dirty="0">
                <a:solidFill>
                  <a:schemeClr val="bg1"/>
                </a:solidFill>
                <a:latin typeface="Leelawadee UI" panose="020B0502040204020203" pitchFamily="34" charset="-34"/>
                <a:cs typeface="Leelawadee UI" panose="020B0502040204020203" pitchFamily="34" charset="-34"/>
                <a:hlinkClick r:id="rId2">
                  <a:extLst>
                    <a:ext uri="{A12FA001-AC4F-418D-AE19-62706E023703}">
                      <ahyp:hlinkClr xmlns:ahyp="http://schemas.microsoft.com/office/drawing/2018/hyperlinkcolor" val="tx"/>
                    </a:ext>
                  </a:extLst>
                </a:hlinkClick>
              </a:rPr>
              <a:t>Source: https://myrtle.ai/how-to-train-your-resnet-3-regularisation/</a:t>
            </a:r>
            <a:endParaRPr lang="zh-CN" altLang="en-US" sz="1400" dirty="0">
              <a:solidFill>
                <a:schemeClr val="bg1"/>
              </a:solidFill>
              <a:latin typeface="Leelawadee UI" panose="020B0502040204020203" pitchFamily="34" charset="-34"/>
              <a:cs typeface="Leelawadee UI" panose="020B0502040204020203" pitchFamily="34" charset="-34"/>
            </a:endParaRPr>
          </a:p>
        </p:txBody>
      </p:sp>
      <p:sp>
        <p:nvSpPr>
          <p:cNvPr id="2" name="灯片编号占位符 1">
            <a:extLst>
              <a:ext uri="{FF2B5EF4-FFF2-40B4-BE49-F238E27FC236}">
                <a16:creationId xmlns:a16="http://schemas.microsoft.com/office/drawing/2014/main" id="{2C472574-9200-40E2-9BB1-77E0F4E01F2E}"/>
              </a:ext>
            </a:extLst>
          </p:cNvPr>
          <p:cNvSpPr>
            <a:spLocks noGrp="1"/>
          </p:cNvSpPr>
          <p:nvPr>
            <p:ph type="sldNum" sz="quarter" idx="12"/>
          </p:nvPr>
        </p:nvSpPr>
        <p:spPr/>
        <p:txBody>
          <a:bodyPr/>
          <a:lstStyle/>
          <a:p>
            <a:fld id="{738E469F-A6F1-4101-B2D4-6685578B9A92}" type="slidenum">
              <a:rPr lang="zh-CN" altLang="en-US" smtClean="0"/>
              <a:t>18</a:t>
            </a:fld>
            <a:endParaRPr lang="zh-CN" altLang="en-US"/>
          </a:p>
        </p:txBody>
      </p:sp>
    </p:spTree>
    <p:extLst>
      <p:ext uri="{BB962C8B-B14F-4D97-AF65-F5344CB8AC3E}">
        <p14:creationId xmlns:p14="http://schemas.microsoft.com/office/powerpoint/2010/main" val="3205819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5377609" y="3310140"/>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7" name="组合 16"/>
          <p:cNvGrpSpPr/>
          <p:nvPr/>
        </p:nvGrpSpPr>
        <p:grpSpPr>
          <a:xfrm>
            <a:off x="4650807" y="5475994"/>
            <a:ext cx="3462177" cy="1267098"/>
            <a:chOff x="446220" y="4918940"/>
            <a:chExt cx="3462177" cy="1267098"/>
          </a:xfrm>
        </p:grpSpPr>
        <p:sp>
          <p:nvSpPr>
            <p:cNvPr id="18" name="矩形 17"/>
            <p:cNvSpPr/>
            <p:nvPr/>
          </p:nvSpPr>
          <p:spPr>
            <a:xfrm>
              <a:off x="1530888" y="4918940"/>
              <a:ext cx="899605" cy="523220"/>
            </a:xfrm>
            <a:prstGeom prst="rect">
              <a:avLst/>
            </a:prstGeom>
          </p:spPr>
          <p:txBody>
            <a:bodyPr wrap="none">
              <a:spAutoFit/>
            </a:bodyPr>
            <a:lstStyle/>
            <a:p>
              <a:pPr algn="ctr"/>
              <a:r>
                <a:rPr lang="en-US" altLang="zh-CN" sz="28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Loss</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19" name="文本框 18"/>
            <p:cNvSpPr txBox="1"/>
            <p:nvPr/>
          </p:nvSpPr>
          <p:spPr>
            <a:xfrm>
              <a:off x="446220" y="5460024"/>
              <a:ext cx="3462177" cy="726014"/>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Max Pooling seems to lead to higher and more unstable loss</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20" name="组合 19"/>
          <p:cNvGrpSpPr/>
          <p:nvPr/>
        </p:nvGrpSpPr>
        <p:grpSpPr>
          <a:xfrm>
            <a:off x="8589873" y="5507146"/>
            <a:ext cx="3462177" cy="1201115"/>
            <a:chOff x="446219" y="4918940"/>
            <a:chExt cx="3462177" cy="1201115"/>
          </a:xfrm>
        </p:grpSpPr>
        <p:sp>
          <p:nvSpPr>
            <p:cNvPr id="21" name="矩形 20"/>
            <p:cNvSpPr/>
            <p:nvPr/>
          </p:nvSpPr>
          <p:spPr>
            <a:xfrm>
              <a:off x="1126931" y="4918940"/>
              <a:ext cx="1707520" cy="523220"/>
            </a:xfrm>
            <a:prstGeom prst="rect">
              <a:avLst/>
            </a:prstGeom>
          </p:spPr>
          <p:txBody>
            <a:bodyPr wrap="none">
              <a:spAutoFit/>
            </a:bodyPr>
            <a:lstStyle/>
            <a:p>
              <a:pPr algn="ctr"/>
              <a:r>
                <a:rPr lang="en-US" altLang="zh-CN" sz="28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Accuracy</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2" name="文本框 21"/>
            <p:cNvSpPr txBox="1"/>
            <p:nvPr/>
          </p:nvSpPr>
          <p:spPr>
            <a:xfrm>
              <a:off x="446219" y="5394041"/>
              <a:ext cx="3462177" cy="726014"/>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Coincident? They have identical accuracy.</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sp>
        <p:nvSpPr>
          <p:cNvPr id="30" name="椭圆 29"/>
          <p:cNvSpPr/>
          <p:nvPr/>
        </p:nvSpPr>
        <p:spPr>
          <a:xfrm>
            <a:off x="8723316" y="1914438"/>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3" name="椭圆 32"/>
          <p:cNvSpPr/>
          <p:nvPr/>
        </p:nvSpPr>
        <p:spPr>
          <a:xfrm>
            <a:off x="7427688" y="3516462"/>
            <a:ext cx="236841" cy="23684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任意多边形 37"/>
          <p:cNvSpPr>
            <a:spLocks noChangeAspect="1"/>
          </p:cNvSpPr>
          <p:nvPr/>
        </p:nvSpPr>
        <p:spPr>
          <a:xfrm>
            <a:off x="0" y="-1192"/>
            <a:ext cx="4263576" cy="6859192"/>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9" name="组合 38"/>
          <p:cNvGrpSpPr/>
          <p:nvPr/>
        </p:nvGrpSpPr>
        <p:grpSpPr>
          <a:xfrm>
            <a:off x="74949" y="273044"/>
            <a:ext cx="4263575" cy="2554545"/>
            <a:chOff x="565306" y="1208432"/>
            <a:chExt cx="4263575" cy="2554545"/>
          </a:xfrm>
        </p:grpSpPr>
        <p:sp>
          <p:nvSpPr>
            <p:cNvPr id="40" name="文本框 39"/>
            <p:cNvSpPr txBox="1"/>
            <p:nvPr/>
          </p:nvSpPr>
          <p:spPr>
            <a:xfrm>
              <a:off x="565306" y="1208432"/>
              <a:ext cx="4263575" cy="2554545"/>
            </a:xfrm>
            <a:prstGeom prst="rect">
              <a:avLst/>
            </a:prstGeom>
            <a:noFill/>
          </p:spPr>
          <p:txBody>
            <a:bodyPr wrap="square" rtlCol="0">
              <a:spAutoFit/>
            </a:bodyPr>
            <a:lstStyle/>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Comparison of Max Pooling </a:t>
              </a:r>
            </a:p>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&amp;</a:t>
              </a:r>
            </a:p>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Average Pooling</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41" name="直接连接符 40"/>
            <p:cNvCxnSpPr>
              <a:cxnSpLocks/>
            </p:cNvCxnSpPr>
            <p:nvPr/>
          </p:nvCxnSpPr>
          <p:spPr>
            <a:xfrm>
              <a:off x="645894" y="3762977"/>
              <a:ext cx="393420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8" name="文本框 47"/>
          <p:cNvSpPr txBox="1"/>
          <p:nvPr/>
        </p:nvSpPr>
        <p:spPr>
          <a:xfrm rot="10800000">
            <a:off x="104775" y="4030411"/>
            <a:ext cx="824459"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sp>
        <p:nvSpPr>
          <p:cNvPr id="49" name="文本框 48"/>
          <p:cNvSpPr txBox="1"/>
          <p:nvPr/>
        </p:nvSpPr>
        <p:spPr>
          <a:xfrm>
            <a:off x="908942" y="3390296"/>
            <a:ext cx="3274507" cy="3385775"/>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Training Loss/Accuracy and test precision</a:t>
            </a:r>
          </a:p>
          <a:p>
            <a:pPr>
              <a:lnSpc>
                <a:spcPct val="130000"/>
              </a:lnSpc>
            </a:pPr>
            <a:endPar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endParaRPr>
          </a:p>
          <a:p>
            <a:pPr>
              <a:lnSpc>
                <a:spcPct val="130000"/>
              </a:lnSpc>
            </a:pPr>
            <a:endPar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endParaRPr>
          </a:p>
          <a:p>
            <a:pPr marL="285750" indent="-285750">
              <a:lnSpc>
                <a:spcPct val="130000"/>
              </a:lnSpc>
              <a:buFont typeface="Arial" panose="020B0604020202020204" pitchFamily="34" charset="0"/>
              <a:buChar char="•"/>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Empirical &gt; Theoretical, it lacks mathematical evidence</a:t>
            </a:r>
          </a:p>
          <a:p>
            <a:pPr marL="285750" indent="-285750">
              <a:lnSpc>
                <a:spcPct val="130000"/>
              </a:lnSpc>
              <a:buFont typeface="Arial" panose="020B0604020202020204" pitchFamily="34" charset="0"/>
              <a:buChar char="•"/>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The coincidence probably due to small test set and similar general accuracy, thus lead to same amount of failed cases</a:t>
            </a:r>
          </a:p>
        </p:txBody>
      </p:sp>
      <p:grpSp>
        <p:nvGrpSpPr>
          <p:cNvPr id="23" name="组合 22">
            <a:extLst>
              <a:ext uri="{FF2B5EF4-FFF2-40B4-BE49-F238E27FC236}">
                <a16:creationId xmlns:a16="http://schemas.microsoft.com/office/drawing/2014/main" id="{54CD200E-8A62-498C-B73D-E9485BBE43A0}"/>
              </a:ext>
            </a:extLst>
          </p:cNvPr>
          <p:cNvGrpSpPr/>
          <p:nvPr/>
        </p:nvGrpSpPr>
        <p:grpSpPr>
          <a:xfrm>
            <a:off x="4141094" y="102979"/>
            <a:ext cx="4367976" cy="3413090"/>
            <a:chOff x="516940" y="1122363"/>
            <a:chExt cx="5852172" cy="4389129"/>
          </a:xfrm>
        </p:grpSpPr>
        <p:pic>
          <p:nvPicPr>
            <p:cNvPr id="24" name="图片 23">
              <a:extLst>
                <a:ext uri="{FF2B5EF4-FFF2-40B4-BE49-F238E27FC236}">
                  <a16:creationId xmlns:a16="http://schemas.microsoft.com/office/drawing/2014/main" id="{A3E5C768-85A3-4B83-8538-15C959D533F5}"/>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6940" y="1122363"/>
              <a:ext cx="5852172" cy="4389129"/>
            </a:xfrm>
            <a:prstGeom prst="rect">
              <a:avLst/>
            </a:prstGeom>
          </p:spPr>
        </p:pic>
        <p:sp>
          <p:nvSpPr>
            <p:cNvPr id="25" name="文本框 24">
              <a:extLst>
                <a:ext uri="{FF2B5EF4-FFF2-40B4-BE49-F238E27FC236}">
                  <a16:creationId xmlns:a16="http://schemas.microsoft.com/office/drawing/2014/main" id="{D4E4AB2F-364B-48FD-9EAB-7491C52A77DD}"/>
                </a:ext>
              </a:extLst>
            </p:cNvPr>
            <p:cNvSpPr txBox="1"/>
            <p:nvPr/>
          </p:nvSpPr>
          <p:spPr>
            <a:xfrm>
              <a:off x="756855" y="1222050"/>
              <a:ext cx="2864619" cy="435370"/>
            </a:xfrm>
            <a:prstGeom prst="rect">
              <a:avLst/>
            </a:prstGeom>
            <a:noFill/>
          </p:spPr>
          <p:txBody>
            <a:bodyPr wrap="square" rtlCol="0">
              <a:spAutoFit/>
            </a:bodyPr>
            <a:lstStyle/>
            <a:p>
              <a:r>
                <a:rPr lang="en-US" altLang="zh-CN" sz="1600" dirty="0">
                  <a:latin typeface="Aharoni" panose="02010803020104030203" pitchFamily="2" charset="-79"/>
                  <a:cs typeface="Aharoni" panose="02010803020104030203" pitchFamily="2" charset="-79"/>
                </a:rPr>
                <a:t>Max Pooling</a:t>
              </a:r>
              <a:endParaRPr lang="zh-CN" altLang="en-US" sz="1600" dirty="0">
                <a:latin typeface="Aharoni" panose="02010803020104030203" pitchFamily="2" charset="-79"/>
                <a:cs typeface="Aharoni" panose="02010803020104030203" pitchFamily="2" charset="-79"/>
              </a:endParaRPr>
            </a:p>
          </p:txBody>
        </p:sp>
      </p:grpSp>
      <p:graphicFrame>
        <p:nvGraphicFramePr>
          <p:cNvPr id="34" name="图表 33">
            <a:extLst>
              <a:ext uri="{FF2B5EF4-FFF2-40B4-BE49-F238E27FC236}">
                <a16:creationId xmlns:a16="http://schemas.microsoft.com/office/drawing/2014/main" id="{3B5B808D-FA6F-4318-9EEB-374088D99E98}"/>
              </a:ext>
            </a:extLst>
          </p:cNvPr>
          <p:cNvGraphicFramePr>
            <a:graphicFrameLocks/>
          </p:cNvGraphicFramePr>
          <p:nvPr>
            <p:extLst>
              <p:ext uri="{D42A27DB-BD31-4B8C-83A1-F6EECF244321}">
                <p14:modId xmlns:p14="http://schemas.microsoft.com/office/powerpoint/2010/main" val="3278643764"/>
              </p:ext>
            </p:extLst>
          </p:nvPr>
        </p:nvGraphicFramePr>
        <p:xfrm>
          <a:off x="4740466" y="3528918"/>
          <a:ext cx="3169233" cy="206158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表格 2">
            <a:extLst>
              <a:ext uri="{FF2B5EF4-FFF2-40B4-BE49-F238E27FC236}">
                <a16:creationId xmlns:a16="http://schemas.microsoft.com/office/drawing/2014/main" id="{CA16F1FF-FDD7-4F95-8948-F79E2457347A}"/>
              </a:ext>
            </a:extLst>
          </p:cNvPr>
          <p:cNvGraphicFramePr>
            <a:graphicFrameLocks noGrp="1"/>
          </p:cNvGraphicFramePr>
          <p:nvPr/>
        </p:nvGraphicFramePr>
        <p:xfrm>
          <a:off x="7996939" y="4288994"/>
          <a:ext cx="4004067" cy="542925"/>
        </p:xfrm>
        <a:graphic>
          <a:graphicData uri="http://schemas.openxmlformats.org/drawingml/2006/table">
            <a:tbl>
              <a:tblPr>
                <a:tableStyleId>{073A0DAA-6AF3-43AB-8588-CEC1D06C72B9}</a:tableStyleId>
              </a:tblPr>
              <a:tblGrid>
                <a:gridCol w="1109123">
                  <a:extLst>
                    <a:ext uri="{9D8B030D-6E8A-4147-A177-3AD203B41FA5}">
                      <a16:colId xmlns:a16="http://schemas.microsoft.com/office/drawing/2014/main" val="1401970549"/>
                    </a:ext>
                  </a:extLst>
                </a:gridCol>
                <a:gridCol w="1306077">
                  <a:extLst>
                    <a:ext uri="{9D8B030D-6E8A-4147-A177-3AD203B41FA5}">
                      <a16:colId xmlns:a16="http://schemas.microsoft.com/office/drawing/2014/main" val="1256565995"/>
                    </a:ext>
                  </a:extLst>
                </a:gridCol>
                <a:gridCol w="1588867">
                  <a:extLst>
                    <a:ext uri="{9D8B030D-6E8A-4147-A177-3AD203B41FA5}">
                      <a16:colId xmlns:a16="http://schemas.microsoft.com/office/drawing/2014/main" val="2489253411"/>
                    </a:ext>
                  </a:extLst>
                </a:gridCol>
              </a:tblGrid>
              <a:tr h="180975">
                <a:tc>
                  <a:txBody>
                    <a:bodyPr/>
                    <a:lstStyle/>
                    <a:p>
                      <a:pPr algn="ctr" fontAlgn="ctr"/>
                      <a:r>
                        <a:rPr lang="en-US" sz="1100" u="none" strike="noStrike" dirty="0">
                          <a:effectLst/>
                          <a:latin typeface="Leelawadee UI Semilight" panose="020B0402040204020203" pitchFamily="34" charset="-34"/>
                          <a:cs typeface="Leelawadee UI Semilight" panose="020B0402040204020203" pitchFamily="34" charset="-34"/>
                        </a:rPr>
                        <a:t>Pooling Layer</a:t>
                      </a:r>
                      <a:endParaRPr lang="en-US" sz="1100" b="0" i="0" u="none" strike="noStrike" dirty="0">
                        <a:solidFill>
                          <a:srgbClr val="000000"/>
                        </a:solidFill>
                        <a:effectLst/>
                        <a:latin typeface="Leelawadee UI Semilight" panose="020B0402040204020203" pitchFamily="34" charset="-34"/>
                        <a:ea typeface="等线" panose="02010600030101010101" pitchFamily="2" charset="-122"/>
                        <a:cs typeface="Leelawadee UI Semilight" panose="020B0402040204020203" pitchFamily="34" charset="-34"/>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latin typeface="Leelawadee UI Semilight" panose="020B0402040204020203" pitchFamily="34" charset="-34"/>
                          <a:cs typeface="Leelawadee UI Semilight" panose="020B0402040204020203" pitchFamily="34" charset="-34"/>
                        </a:rPr>
                        <a:t>Test Loss</a:t>
                      </a:r>
                      <a:endParaRPr lang="en-US" sz="1100" b="0" i="0" u="none" strike="noStrike" dirty="0">
                        <a:solidFill>
                          <a:srgbClr val="000000"/>
                        </a:solidFill>
                        <a:effectLst/>
                        <a:latin typeface="Leelawadee UI Semilight" panose="020B0402040204020203" pitchFamily="34" charset="-34"/>
                        <a:ea typeface="等线" panose="02010600030101010101" pitchFamily="2" charset="-122"/>
                        <a:cs typeface="Leelawadee UI Semilight" panose="020B0402040204020203" pitchFamily="34" charset="-34"/>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sz="1100" u="none" strike="noStrike" dirty="0">
                          <a:effectLst/>
                          <a:latin typeface="Leelawadee UI Semilight" panose="020B0402040204020203" pitchFamily="34" charset="-34"/>
                          <a:cs typeface="Leelawadee UI Semilight" panose="020B0402040204020203" pitchFamily="34" charset="-34"/>
                        </a:rPr>
                        <a:t>Test Accuracy</a:t>
                      </a:r>
                      <a:endParaRPr lang="en-US" sz="1100" b="0" i="0" u="none" strike="noStrike" dirty="0">
                        <a:solidFill>
                          <a:srgbClr val="000000"/>
                        </a:solidFill>
                        <a:effectLst/>
                        <a:latin typeface="Leelawadee UI Semilight" panose="020B0402040204020203" pitchFamily="34" charset="-34"/>
                        <a:ea typeface="等线" panose="02010600030101010101" pitchFamily="2" charset="-122"/>
                        <a:cs typeface="Leelawadee UI Semilight" panose="020B0402040204020203" pitchFamily="34" charset="-34"/>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35395029"/>
                  </a:ext>
                </a:extLst>
              </a:tr>
              <a:tr h="180975">
                <a:tc>
                  <a:txBody>
                    <a:bodyPr/>
                    <a:lstStyle/>
                    <a:p>
                      <a:pPr algn="ctr" fontAlgn="ctr"/>
                      <a:r>
                        <a:rPr lang="en-US" sz="1100" u="none" strike="noStrike" dirty="0">
                          <a:effectLst/>
                          <a:latin typeface="Leelawadee UI Semilight" panose="020B0402040204020203" pitchFamily="34" charset="-34"/>
                          <a:cs typeface="Leelawadee UI Semilight" panose="020B0402040204020203" pitchFamily="34" charset="-34"/>
                        </a:rPr>
                        <a:t>Max</a:t>
                      </a:r>
                      <a:endParaRPr lang="en-US" sz="1100" b="0" i="0" u="none" strike="noStrike" dirty="0">
                        <a:solidFill>
                          <a:srgbClr val="000000"/>
                        </a:solidFill>
                        <a:effectLst/>
                        <a:latin typeface="Leelawadee UI Semilight" panose="020B0402040204020203" pitchFamily="34" charset="-34"/>
                        <a:ea typeface="等线" panose="02010600030101010101" pitchFamily="2" charset="-122"/>
                        <a:cs typeface="Leelawadee UI Semilight" panose="020B0402040204020203" pitchFamily="34" charset="-34"/>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a:effectLst/>
                          <a:latin typeface="Leelawadee UI Semilight" panose="020B0402040204020203" pitchFamily="34" charset="-34"/>
                          <a:cs typeface="Leelawadee UI Semilight" panose="020B0402040204020203" pitchFamily="34" charset="-34"/>
                        </a:rPr>
                        <a:t>0.1570896251748</a:t>
                      </a:r>
                      <a:endParaRPr lang="en-US" altLang="zh-CN" sz="1100" b="0" i="0" u="none" strike="noStrike">
                        <a:solidFill>
                          <a:srgbClr val="000000"/>
                        </a:solidFill>
                        <a:effectLst/>
                        <a:latin typeface="Leelawadee UI Semilight" panose="020B0402040204020203" pitchFamily="34" charset="-34"/>
                        <a:ea typeface="等线" panose="02010600030101010101" pitchFamily="2" charset="-122"/>
                        <a:cs typeface="Leelawadee UI Semilight" panose="020B0402040204020203" pitchFamily="34" charset="-34"/>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a:effectLst/>
                          <a:latin typeface="Leelawadee UI Semilight" panose="020B0402040204020203" pitchFamily="34" charset="-34"/>
                          <a:cs typeface="Leelawadee UI Semilight" panose="020B0402040204020203" pitchFamily="34" charset="-34"/>
                        </a:rPr>
                        <a:t>0.975000023841857</a:t>
                      </a:r>
                      <a:endParaRPr lang="en-US" altLang="zh-CN" sz="1100" b="0" i="0" u="none" strike="noStrike">
                        <a:solidFill>
                          <a:srgbClr val="000000"/>
                        </a:solidFill>
                        <a:effectLst/>
                        <a:latin typeface="Leelawadee UI Semilight" panose="020B0402040204020203" pitchFamily="34" charset="-34"/>
                        <a:ea typeface="等线" panose="02010600030101010101" pitchFamily="2" charset="-122"/>
                        <a:cs typeface="Leelawadee UI Semilight" panose="020B0402040204020203" pitchFamily="34" charset="-34"/>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3700560"/>
                  </a:ext>
                </a:extLst>
              </a:tr>
              <a:tr h="180975">
                <a:tc>
                  <a:txBody>
                    <a:bodyPr/>
                    <a:lstStyle/>
                    <a:p>
                      <a:pPr algn="ctr" fontAlgn="ctr"/>
                      <a:r>
                        <a:rPr lang="en-US" sz="1100" u="none" strike="noStrike" dirty="0">
                          <a:effectLst/>
                          <a:latin typeface="Leelawadee UI Semilight" panose="020B0402040204020203" pitchFamily="34" charset="-34"/>
                          <a:cs typeface="Leelawadee UI Semilight" panose="020B0402040204020203" pitchFamily="34" charset="-34"/>
                        </a:rPr>
                        <a:t>Average</a:t>
                      </a:r>
                      <a:endParaRPr lang="en-US" sz="1100" b="0" i="0" u="none" strike="noStrike" dirty="0">
                        <a:solidFill>
                          <a:srgbClr val="000000"/>
                        </a:solidFill>
                        <a:effectLst/>
                        <a:latin typeface="Leelawadee UI Semilight" panose="020B0402040204020203" pitchFamily="34" charset="-34"/>
                        <a:ea typeface="等线" panose="02010600030101010101" pitchFamily="2" charset="-122"/>
                        <a:cs typeface="Leelawadee UI Semilight" panose="020B0402040204020203" pitchFamily="34" charset="-34"/>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effectLst/>
                          <a:latin typeface="Leelawadee UI Semilight" panose="020B0402040204020203" pitchFamily="34" charset="-34"/>
                          <a:cs typeface="Leelawadee UI Semilight" panose="020B0402040204020203" pitchFamily="34" charset="-34"/>
                        </a:rPr>
                        <a:t>0.1158091872038</a:t>
                      </a:r>
                      <a:endParaRPr lang="en-US" altLang="zh-CN" sz="1100" b="0" i="0" u="none" strike="noStrike" dirty="0">
                        <a:solidFill>
                          <a:srgbClr val="000000"/>
                        </a:solidFill>
                        <a:effectLst/>
                        <a:latin typeface="Leelawadee UI Semilight" panose="020B0402040204020203" pitchFamily="34" charset="-34"/>
                        <a:ea typeface="等线" panose="02010600030101010101" pitchFamily="2" charset="-122"/>
                        <a:cs typeface="Leelawadee UI Semilight" panose="020B0402040204020203" pitchFamily="34" charset="-34"/>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ctr"/>
                      <a:r>
                        <a:rPr lang="en-US" altLang="zh-CN" sz="1100" u="none" strike="noStrike" dirty="0">
                          <a:effectLst/>
                          <a:latin typeface="Leelawadee UI Semilight" panose="020B0402040204020203" pitchFamily="34" charset="-34"/>
                          <a:cs typeface="Leelawadee UI Semilight" panose="020B0402040204020203" pitchFamily="34" charset="-34"/>
                        </a:rPr>
                        <a:t>0.975000023841857</a:t>
                      </a:r>
                      <a:endParaRPr lang="en-US" altLang="zh-CN" sz="1100" b="0" i="0" u="none" strike="noStrike" dirty="0">
                        <a:solidFill>
                          <a:srgbClr val="000000"/>
                        </a:solidFill>
                        <a:effectLst/>
                        <a:latin typeface="Leelawadee UI Semilight" panose="020B0402040204020203" pitchFamily="34" charset="-34"/>
                        <a:ea typeface="等线" panose="02010600030101010101" pitchFamily="2" charset="-122"/>
                        <a:cs typeface="Leelawadee UI Semilight" panose="020B0402040204020203" pitchFamily="34" charset="-34"/>
                      </a:endParaRP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23139289"/>
                  </a:ext>
                </a:extLst>
              </a:tr>
            </a:tbl>
          </a:graphicData>
        </a:graphic>
      </p:graphicFrame>
      <p:sp>
        <p:nvSpPr>
          <p:cNvPr id="2" name="灯片编号占位符 1">
            <a:extLst>
              <a:ext uri="{FF2B5EF4-FFF2-40B4-BE49-F238E27FC236}">
                <a16:creationId xmlns:a16="http://schemas.microsoft.com/office/drawing/2014/main" id="{A64B9DD0-9C81-4C02-9236-92BE8FC4AB74}"/>
              </a:ext>
            </a:extLst>
          </p:cNvPr>
          <p:cNvSpPr>
            <a:spLocks noGrp="1"/>
          </p:cNvSpPr>
          <p:nvPr>
            <p:ph type="sldNum" sz="quarter" idx="12"/>
          </p:nvPr>
        </p:nvSpPr>
        <p:spPr/>
        <p:txBody>
          <a:bodyPr/>
          <a:lstStyle/>
          <a:p>
            <a:fld id="{738E469F-A6F1-4101-B2D4-6685578B9A92}" type="slidenum">
              <a:rPr lang="zh-CN" altLang="en-US" smtClean="0"/>
              <a:t>19</a:t>
            </a:fld>
            <a:endParaRPr lang="zh-CN" altLang="en-US"/>
          </a:p>
        </p:txBody>
      </p:sp>
      <p:grpSp>
        <p:nvGrpSpPr>
          <p:cNvPr id="26" name="组合 25">
            <a:extLst>
              <a:ext uri="{FF2B5EF4-FFF2-40B4-BE49-F238E27FC236}">
                <a16:creationId xmlns:a16="http://schemas.microsoft.com/office/drawing/2014/main" id="{B59B437B-E90D-4BE0-84C7-D4551550F07E}"/>
              </a:ext>
            </a:extLst>
          </p:cNvPr>
          <p:cNvGrpSpPr/>
          <p:nvPr/>
        </p:nvGrpSpPr>
        <p:grpSpPr>
          <a:xfrm>
            <a:off x="7729936" y="82343"/>
            <a:ext cx="4788817" cy="3429844"/>
            <a:chOff x="5719168" y="-934765"/>
            <a:chExt cx="5217362" cy="4389129"/>
          </a:xfrm>
        </p:grpSpPr>
        <p:pic>
          <p:nvPicPr>
            <p:cNvPr id="27" name="图片 26">
              <a:extLst>
                <a:ext uri="{FF2B5EF4-FFF2-40B4-BE49-F238E27FC236}">
                  <a16:creationId xmlns:a16="http://schemas.microsoft.com/office/drawing/2014/main" id="{F02F177B-328B-4BA7-AAAB-46839AB064D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34035" y="-934765"/>
              <a:ext cx="5002495" cy="4389129"/>
            </a:xfrm>
            <a:prstGeom prst="rect">
              <a:avLst/>
            </a:prstGeom>
          </p:spPr>
        </p:pic>
        <p:sp>
          <p:nvSpPr>
            <p:cNvPr id="32" name="文本框 31">
              <a:extLst>
                <a:ext uri="{FF2B5EF4-FFF2-40B4-BE49-F238E27FC236}">
                  <a16:creationId xmlns:a16="http://schemas.microsoft.com/office/drawing/2014/main" id="{26EDEB45-5EF3-4EDB-A625-41F383B247CE}"/>
                </a:ext>
              </a:extLst>
            </p:cNvPr>
            <p:cNvSpPr txBox="1"/>
            <p:nvPr/>
          </p:nvSpPr>
          <p:spPr>
            <a:xfrm>
              <a:off x="5719168" y="-784188"/>
              <a:ext cx="2524235" cy="433243"/>
            </a:xfrm>
            <a:prstGeom prst="rect">
              <a:avLst/>
            </a:prstGeom>
            <a:noFill/>
          </p:spPr>
          <p:txBody>
            <a:bodyPr wrap="square" rtlCol="0">
              <a:spAutoFit/>
            </a:bodyPr>
            <a:lstStyle/>
            <a:p>
              <a:r>
                <a:rPr lang="en-US" altLang="zh-CN" sz="1600" dirty="0">
                  <a:latin typeface="Aharoni" panose="02010803020104030203" pitchFamily="2" charset="-79"/>
                  <a:cs typeface="Aharoni" panose="02010803020104030203" pitchFamily="2" charset="-79"/>
                </a:rPr>
                <a:t>Average Pooling</a:t>
              </a:r>
              <a:endParaRPr lang="zh-CN" altLang="en-US" sz="1600" dirty="0">
                <a:latin typeface="Aharoni" panose="02010803020104030203" pitchFamily="2" charset="-79"/>
                <a:cs typeface="Aharoni" panose="02010803020104030203" pitchFamily="2" charset="-79"/>
              </a:endParaRPr>
            </a:p>
          </p:txBody>
        </p:sp>
      </p:grpSp>
    </p:spTree>
    <p:extLst>
      <p:ext uri="{BB962C8B-B14F-4D97-AF65-F5344CB8AC3E}">
        <p14:creationId xmlns:p14="http://schemas.microsoft.com/office/powerpoint/2010/main" val="3602014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27476" r="13619"/>
          <a:stretch/>
        </p:blipFill>
        <p:spPr>
          <a:xfrm>
            <a:off x="0" y="0"/>
            <a:ext cx="6059488" cy="6858000"/>
          </a:xfrm>
          <a:prstGeom prst="rect">
            <a:avLst/>
          </a:prstGeom>
        </p:spPr>
      </p:pic>
      <p:sp>
        <p:nvSpPr>
          <p:cNvPr id="13" name="矩形 12"/>
          <p:cNvSpPr>
            <a:spLocks/>
          </p:cNvSpPr>
          <p:nvPr/>
        </p:nvSpPr>
        <p:spPr>
          <a:xfrm>
            <a:off x="0" y="0"/>
            <a:ext cx="6059488" cy="6858000"/>
          </a:xfrm>
          <a:prstGeom prst="rect">
            <a:avLst/>
          </a:prstGeom>
          <a:solidFill>
            <a:srgbClr val="252525">
              <a:alpha val="5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995554" y="2931138"/>
            <a:ext cx="3994964" cy="923330"/>
          </a:xfrm>
          <a:prstGeom prst="rect">
            <a:avLst/>
          </a:prstGeom>
          <a:noFill/>
        </p:spPr>
        <p:txBody>
          <a:bodyPr wrap="square" rtlCol="0">
            <a:spAutoFit/>
          </a:bodyPr>
          <a:lstStyle/>
          <a:p>
            <a:r>
              <a:rPr lang="en-US" altLang="zh-CN" sz="540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CONTENTS</a:t>
            </a:r>
            <a:endParaRPr lang="zh-CN" altLang="en-US" sz="5400"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grpSp>
        <p:nvGrpSpPr>
          <p:cNvPr id="3" name="组合 2"/>
          <p:cNvGrpSpPr/>
          <p:nvPr/>
        </p:nvGrpSpPr>
        <p:grpSpPr>
          <a:xfrm>
            <a:off x="8131529" y="875354"/>
            <a:ext cx="3205255" cy="840427"/>
            <a:chOff x="8115930" y="857938"/>
            <a:chExt cx="3205255" cy="840427"/>
          </a:xfrm>
        </p:grpSpPr>
        <p:sp>
          <p:nvSpPr>
            <p:cNvPr id="15" name="矩形 14"/>
            <p:cNvSpPr/>
            <p:nvPr/>
          </p:nvSpPr>
          <p:spPr>
            <a:xfrm>
              <a:off x="8495415" y="857938"/>
              <a:ext cx="2244525" cy="523220"/>
            </a:xfrm>
            <a:prstGeom prst="rect">
              <a:avLst/>
            </a:prstGeom>
          </p:spPr>
          <p:txBody>
            <a:bodyPr wrap="none">
              <a:spAutoFit/>
            </a:bodyPr>
            <a:lstStyle/>
            <a:p>
              <a:pPr algn="ctr"/>
              <a:r>
                <a:rPr lang="en-US" altLang="zh-CN" sz="2800" b="1" dirty="0">
                  <a:solidFill>
                    <a:schemeClr val="tx1">
                      <a:lumMod val="75000"/>
                      <a:lumOff val="25000"/>
                    </a:schemeClr>
                  </a:solidFill>
                  <a:effectLst/>
                  <a:latin typeface="Aharoni" panose="02010803020104030203" pitchFamily="2" charset="-79"/>
                  <a:ea typeface="Kozuka Gothic Pro L" panose="020B0200000000000000" pitchFamily="34" charset="-128"/>
                  <a:cs typeface="Aharoni" panose="02010803020104030203" pitchFamily="2" charset="-79"/>
                </a:rPr>
                <a:t>Background</a:t>
              </a:r>
              <a:endParaRPr lang="zh-CN" altLang="en-US" sz="2800" b="1" dirty="0">
                <a:solidFill>
                  <a:schemeClr val="tx1">
                    <a:lumMod val="75000"/>
                    <a:lumOff val="25000"/>
                  </a:schemeClr>
                </a:solidFill>
                <a:effectLst/>
                <a:latin typeface="Aharoni" panose="02010803020104030203" pitchFamily="2" charset="-79"/>
                <a:ea typeface="Kozuka Gothic Pro L" panose="020B0200000000000000" pitchFamily="34" charset="-128"/>
                <a:cs typeface="Aharoni" panose="02010803020104030203" pitchFamily="2" charset="-79"/>
              </a:endParaRPr>
            </a:p>
          </p:txBody>
        </p:sp>
        <p:sp>
          <p:nvSpPr>
            <p:cNvPr id="29" name="文本框 28"/>
            <p:cNvSpPr txBox="1"/>
            <p:nvPr/>
          </p:nvSpPr>
          <p:spPr>
            <a:xfrm>
              <a:off x="8115930" y="1304822"/>
              <a:ext cx="3205255" cy="393543"/>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Vanishing Gradient &amp; Degradation</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18" name="组合 17"/>
          <p:cNvGrpSpPr/>
          <p:nvPr/>
        </p:nvGrpSpPr>
        <p:grpSpPr>
          <a:xfrm>
            <a:off x="6976855" y="787736"/>
            <a:ext cx="1040590" cy="1015663"/>
            <a:chOff x="7024756" y="787736"/>
            <a:chExt cx="1040590" cy="1015663"/>
          </a:xfrm>
        </p:grpSpPr>
        <p:sp>
          <p:nvSpPr>
            <p:cNvPr id="17" name="文本框 16"/>
            <p:cNvSpPr txBox="1"/>
            <p:nvPr/>
          </p:nvSpPr>
          <p:spPr>
            <a:xfrm>
              <a:off x="7024756" y="78773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accent1"/>
                  </a:solidFill>
                </a:rPr>
                <a:t>01</a:t>
              </a:r>
              <a:endParaRPr lang="zh-CN" altLang="en-US" sz="6000" dirty="0">
                <a:solidFill>
                  <a:schemeClr val="accent1"/>
                </a:solidFill>
              </a:endParaRPr>
            </a:p>
          </p:txBody>
        </p:sp>
        <p:cxnSp>
          <p:nvCxnSpPr>
            <p:cNvPr id="40" name="直接连接符 39"/>
            <p:cNvCxnSpPr/>
            <p:nvPr/>
          </p:nvCxnSpPr>
          <p:spPr>
            <a:xfrm flipH="1">
              <a:off x="7481261" y="1312926"/>
              <a:ext cx="452746" cy="43413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7881862" y="2267241"/>
            <a:ext cx="4451770" cy="865281"/>
            <a:chOff x="7884032" y="2280227"/>
            <a:chExt cx="4451770" cy="865281"/>
          </a:xfrm>
        </p:grpSpPr>
        <p:sp>
          <p:nvSpPr>
            <p:cNvPr id="54" name="矩形 53"/>
            <p:cNvSpPr/>
            <p:nvPr/>
          </p:nvSpPr>
          <p:spPr>
            <a:xfrm>
              <a:off x="7970210" y="2280227"/>
              <a:ext cx="3336170" cy="523220"/>
            </a:xfrm>
            <a:prstGeom prst="rect">
              <a:avLst/>
            </a:prstGeom>
          </p:spPr>
          <p:txBody>
            <a:bodyPr wrap="none">
              <a:spAutoFit/>
            </a:bodyPr>
            <a:lstStyle/>
            <a:p>
              <a:pPr algn="ctr"/>
              <a:r>
                <a:rPr lang="en-US" altLang="zh-CN" sz="2800" b="1" dirty="0">
                  <a:solidFill>
                    <a:schemeClr val="tx1">
                      <a:lumMod val="75000"/>
                      <a:lumOff val="25000"/>
                    </a:schemeClr>
                  </a:solidFill>
                  <a:effectLst/>
                  <a:latin typeface="Aharoni" panose="02010803020104030203" pitchFamily="2" charset="-79"/>
                  <a:ea typeface="Kozuka Mincho Pr6N H" panose="02020900000000000000" pitchFamily="18" charset="-128"/>
                  <a:cs typeface="Aharoni" panose="02010803020104030203" pitchFamily="2" charset="-79"/>
                </a:rPr>
                <a:t>Method/Main Idea</a:t>
              </a:r>
              <a:endParaRPr lang="zh-CN" altLang="en-US" sz="2800" b="1" dirty="0">
                <a:solidFill>
                  <a:schemeClr val="tx1">
                    <a:lumMod val="75000"/>
                    <a:lumOff val="25000"/>
                  </a:schemeClr>
                </a:solidFill>
                <a:effectLst/>
                <a:latin typeface="Aharoni" panose="02010803020104030203" pitchFamily="2" charset="-79"/>
                <a:ea typeface="Kozuka Mincho Pr6N H" panose="02020900000000000000" pitchFamily="18" charset="-128"/>
                <a:cs typeface="Aharoni" panose="02010803020104030203" pitchFamily="2" charset="-79"/>
              </a:endParaRPr>
            </a:p>
          </p:txBody>
        </p:sp>
        <p:sp>
          <p:nvSpPr>
            <p:cNvPr id="55" name="文本框 54"/>
            <p:cNvSpPr txBox="1"/>
            <p:nvPr/>
          </p:nvSpPr>
          <p:spPr>
            <a:xfrm>
              <a:off x="7884032" y="2751965"/>
              <a:ext cx="4451770" cy="393543"/>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Skip Connection &amp; Identity/Residual Mapping</a:t>
              </a:r>
            </a:p>
          </p:txBody>
        </p:sp>
      </p:grpSp>
      <p:grpSp>
        <p:nvGrpSpPr>
          <p:cNvPr id="43" name="组合 42"/>
          <p:cNvGrpSpPr/>
          <p:nvPr/>
        </p:nvGrpSpPr>
        <p:grpSpPr>
          <a:xfrm>
            <a:off x="6989372" y="2179622"/>
            <a:ext cx="1040590" cy="1015663"/>
            <a:chOff x="7024756" y="787736"/>
            <a:chExt cx="1040590" cy="1015663"/>
          </a:xfrm>
        </p:grpSpPr>
        <p:sp>
          <p:nvSpPr>
            <p:cNvPr id="44" name="文本框 43"/>
            <p:cNvSpPr txBox="1"/>
            <p:nvPr/>
          </p:nvSpPr>
          <p:spPr>
            <a:xfrm>
              <a:off x="7024756" y="78773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accent1"/>
                  </a:solidFill>
                </a:rPr>
                <a:t>02</a:t>
              </a:r>
              <a:endParaRPr lang="zh-CN" altLang="en-US" sz="6000" dirty="0">
                <a:solidFill>
                  <a:schemeClr val="accent1"/>
                </a:solidFill>
              </a:endParaRPr>
            </a:p>
          </p:txBody>
        </p:sp>
        <p:cxnSp>
          <p:nvCxnSpPr>
            <p:cNvPr id="45" name="直接连接符 44"/>
            <p:cNvCxnSpPr/>
            <p:nvPr/>
          </p:nvCxnSpPr>
          <p:spPr>
            <a:xfrm flipH="1">
              <a:off x="7481261" y="1312926"/>
              <a:ext cx="452746" cy="43413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7946632" y="3659126"/>
            <a:ext cx="3398687" cy="840427"/>
            <a:chOff x="7898016" y="3702514"/>
            <a:chExt cx="3398687" cy="840427"/>
          </a:xfrm>
        </p:grpSpPr>
        <p:sp>
          <p:nvSpPr>
            <p:cNvPr id="60" name="矩形 59"/>
            <p:cNvSpPr/>
            <p:nvPr/>
          </p:nvSpPr>
          <p:spPr>
            <a:xfrm>
              <a:off x="7898016" y="3702514"/>
              <a:ext cx="3398687" cy="523220"/>
            </a:xfrm>
            <a:prstGeom prst="rect">
              <a:avLst/>
            </a:prstGeom>
          </p:spPr>
          <p:txBody>
            <a:bodyPr wrap="none">
              <a:spAutoFit/>
            </a:bodyPr>
            <a:lstStyle/>
            <a:p>
              <a:pPr algn="ctr"/>
              <a:r>
                <a:rPr lang="en-US" altLang="zh-CN" sz="2800" b="1" dirty="0">
                  <a:solidFill>
                    <a:schemeClr val="tx1">
                      <a:lumMod val="75000"/>
                      <a:lumOff val="25000"/>
                    </a:schemeClr>
                  </a:solidFill>
                  <a:effectLst/>
                  <a:latin typeface="Aharoni" panose="02010803020104030203" pitchFamily="2" charset="-79"/>
                  <a:ea typeface="Microsoft Yi Baiti" panose="03000500000000000000" pitchFamily="66" charset="0"/>
                  <a:cs typeface="Aharoni" panose="02010803020104030203" pitchFamily="2" charset="-79"/>
                </a:rPr>
                <a:t>Experiment Results</a:t>
              </a:r>
              <a:endParaRPr lang="zh-CN" altLang="en-US" sz="2800" b="1" dirty="0">
                <a:solidFill>
                  <a:schemeClr val="tx1">
                    <a:lumMod val="75000"/>
                    <a:lumOff val="2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61" name="文本框 60"/>
            <p:cNvSpPr txBox="1"/>
            <p:nvPr/>
          </p:nvSpPr>
          <p:spPr>
            <a:xfrm>
              <a:off x="8113687" y="4149398"/>
              <a:ext cx="3068938" cy="393543"/>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ResNet VS FCN VS Regular CNN</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46" name="组合 45"/>
          <p:cNvGrpSpPr/>
          <p:nvPr/>
        </p:nvGrpSpPr>
        <p:grpSpPr>
          <a:xfrm>
            <a:off x="6946082" y="3571508"/>
            <a:ext cx="1040590" cy="1015663"/>
            <a:chOff x="7024756" y="787736"/>
            <a:chExt cx="1040590" cy="1015663"/>
          </a:xfrm>
        </p:grpSpPr>
        <p:sp>
          <p:nvSpPr>
            <p:cNvPr id="47" name="文本框 46"/>
            <p:cNvSpPr txBox="1"/>
            <p:nvPr/>
          </p:nvSpPr>
          <p:spPr>
            <a:xfrm>
              <a:off x="7024756" y="78773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accent1"/>
                  </a:solidFill>
                </a:rPr>
                <a:t>03</a:t>
              </a:r>
              <a:endParaRPr lang="zh-CN" altLang="en-US" sz="6000" dirty="0">
                <a:solidFill>
                  <a:schemeClr val="accent1"/>
                </a:solidFill>
              </a:endParaRPr>
            </a:p>
          </p:txBody>
        </p:sp>
        <p:cxnSp>
          <p:nvCxnSpPr>
            <p:cNvPr id="48" name="直接连接符 47"/>
            <p:cNvCxnSpPr/>
            <p:nvPr/>
          </p:nvCxnSpPr>
          <p:spPr>
            <a:xfrm flipH="1">
              <a:off x="7481261" y="1312926"/>
              <a:ext cx="452746" cy="43413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7723475" y="5247465"/>
            <a:ext cx="4468525" cy="675257"/>
            <a:chOff x="7620815" y="5289973"/>
            <a:chExt cx="4468525" cy="675257"/>
          </a:xfrm>
        </p:grpSpPr>
        <p:sp>
          <p:nvSpPr>
            <p:cNvPr id="66" name="矩形 65"/>
            <p:cNvSpPr/>
            <p:nvPr/>
          </p:nvSpPr>
          <p:spPr>
            <a:xfrm>
              <a:off x="7699998" y="5289973"/>
              <a:ext cx="4389342" cy="369332"/>
            </a:xfrm>
            <a:prstGeom prst="rect">
              <a:avLst/>
            </a:prstGeom>
          </p:spPr>
          <p:txBody>
            <a:bodyPr wrap="none">
              <a:spAutoFit/>
            </a:bodyPr>
            <a:lstStyle/>
            <a:p>
              <a:pPr algn="ctr"/>
              <a:r>
                <a:rPr lang="en-US" altLang="zh-CN" b="1" dirty="0">
                  <a:solidFill>
                    <a:schemeClr val="tx1">
                      <a:lumMod val="75000"/>
                      <a:lumOff val="25000"/>
                    </a:schemeClr>
                  </a:solidFill>
                  <a:effectLst/>
                  <a:latin typeface="Aharoni" panose="02010803020104030203" pitchFamily="2" charset="-79"/>
                  <a:ea typeface="Microsoft Yi Baiti" panose="03000500000000000000" pitchFamily="66" charset="0"/>
                  <a:cs typeface="Aharoni" panose="02010803020104030203" pitchFamily="2" charset="-79"/>
                </a:rPr>
                <a:t>Further Applications and consideration</a:t>
              </a:r>
              <a:endParaRPr lang="zh-CN" altLang="en-US" b="1" dirty="0">
                <a:solidFill>
                  <a:schemeClr val="tx1">
                    <a:lumMod val="75000"/>
                    <a:lumOff val="2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67" name="文本框 66"/>
            <p:cNvSpPr txBox="1"/>
            <p:nvPr/>
          </p:nvSpPr>
          <p:spPr>
            <a:xfrm>
              <a:off x="7620815" y="5571687"/>
              <a:ext cx="4021362" cy="393543"/>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Combination of Skip Connection and more</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53" name="组合 52"/>
          <p:cNvGrpSpPr/>
          <p:nvPr/>
        </p:nvGrpSpPr>
        <p:grpSpPr>
          <a:xfrm>
            <a:off x="6927450" y="4963393"/>
            <a:ext cx="1040590" cy="1015663"/>
            <a:chOff x="7024756" y="787736"/>
            <a:chExt cx="1040590" cy="1015663"/>
          </a:xfrm>
        </p:grpSpPr>
        <p:sp>
          <p:nvSpPr>
            <p:cNvPr id="59" name="文本框 58"/>
            <p:cNvSpPr txBox="1"/>
            <p:nvPr/>
          </p:nvSpPr>
          <p:spPr>
            <a:xfrm>
              <a:off x="7024756" y="78773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6000" dirty="0">
                  <a:solidFill>
                    <a:schemeClr val="accent1"/>
                  </a:solidFill>
                </a:rPr>
                <a:t>04</a:t>
              </a:r>
              <a:endParaRPr lang="zh-CN" altLang="en-US" sz="6000" dirty="0">
                <a:solidFill>
                  <a:schemeClr val="accent1"/>
                </a:solidFill>
              </a:endParaRPr>
            </a:p>
          </p:txBody>
        </p:sp>
        <p:cxnSp>
          <p:nvCxnSpPr>
            <p:cNvPr id="65" name="直接连接符 64"/>
            <p:cNvCxnSpPr/>
            <p:nvPr/>
          </p:nvCxnSpPr>
          <p:spPr>
            <a:xfrm flipH="1">
              <a:off x="7481261" y="1312926"/>
              <a:ext cx="452746" cy="434139"/>
            </a:xfrm>
            <a:prstGeom prst="line">
              <a:avLst/>
            </a:prstGeom>
          </p:spPr>
          <p:style>
            <a:lnRef idx="1">
              <a:schemeClr val="accent1"/>
            </a:lnRef>
            <a:fillRef idx="0">
              <a:schemeClr val="accent1"/>
            </a:fillRef>
            <a:effectRef idx="0">
              <a:schemeClr val="accent1"/>
            </a:effectRef>
            <a:fontRef idx="minor">
              <a:schemeClr val="tx1"/>
            </a:fontRef>
          </p:style>
        </p:cxnSp>
      </p:grpSp>
      <p:sp>
        <p:nvSpPr>
          <p:cNvPr id="2" name="灯片编号占位符 1">
            <a:extLst>
              <a:ext uri="{FF2B5EF4-FFF2-40B4-BE49-F238E27FC236}">
                <a16:creationId xmlns:a16="http://schemas.microsoft.com/office/drawing/2014/main" id="{265F550E-5654-431F-A5C7-0E98B01A3F8D}"/>
              </a:ext>
            </a:extLst>
          </p:cNvPr>
          <p:cNvSpPr>
            <a:spLocks noGrp="1"/>
          </p:cNvSpPr>
          <p:nvPr>
            <p:ph type="sldNum" sz="quarter" idx="12"/>
          </p:nvPr>
        </p:nvSpPr>
        <p:spPr/>
        <p:txBody>
          <a:bodyPr/>
          <a:lstStyle/>
          <a:p>
            <a:fld id="{738E469F-A6F1-4101-B2D4-6685578B9A92}" type="slidenum">
              <a:rPr lang="zh-CN" altLang="en-US" smtClean="0"/>
              <a:t>2</a:t>
            </a:fld>
            <a:endParaRPr lang="zh-CN" altLang="en-US"/>
          </a:p>
        </p:txBody>
      </p:sp>
    </p:spTree>
    <p:extLst>
      <p:ext uri="{BB962C8B-B14F-4D97-AF65-F5344CB8AC3E}">
        <p14:creationId xmlns:p14="http://schemas.microsoft.com/office/powerpoint/2010/main" val="1259615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椭圆 30"/>
          <p:cNvSpPr/>
          <p:nvPr/>
        </p:nvSpPr>
        <p:spPr>
          <a:xfrm>
            <a:off x="2052170" y="4959417"/>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5" name="组合 14"/>
          <p:cNvGrpSpPr/>
          <p:nvPr/>
        </p:nvGrpSpPr>
        <p:grpSpPr>
          <a:xfrm>
            <a:off x="4098844" y="519370"/>
            <a:ext cx="5798054" cy="1231999"/>
            <a:chOff x="441245" y="4476983"/>
            <a:chExt cx="5798054" cy="1231999"/>
          </a:xfrm>
        </p:grpSpPr>
        <p:sp>
          <p:nvSpPr>
            <p:cNvPr id="16" name="矩形 15"/>
            <p:cNvSpPr/>
            <p:nvPr/>
          </p:nvSpPr>
          <p:spPr>
            <a:xfrm>
              <a:off x="441245" y="4476983"/>
              <a:ext cx="4624985" cy="584775"/>
            </a:xfrm>
            <a:prstGeom prst="rect">
              <a:avLst/>
            </a:prstGeom>
          </p:spPr>
          <p:txBody>
            <a:bodyPr wrap="none">
              <a:spAutoFit/>
            </a:bodyPr>
            <a:lstStyle/>
            <a:p>
              <a:pPr algn="ctr"/>
              <a:r>
                <a:rPr lang="en-US" altLang="zh-CN" sz="3200" b="1" dirty="0">
                  <a:solidFill>
                    <a:schemeClr val="tx1">
                      <a:lumMod val="85000"/>
                      <a:lumOff val="15000"/>
                    </a:schemeClr>
                  </a:solidFill>
                  <a:latin typeface="Aharoni" panose="02010803020104030203" pitchFamily="2" charset="-79"/>
                  <a:ea typeface="Microsoft Yi Baiti" panose="03000500000000000000" pitchFamily="66" charset="0"/>
                  <a:cs typeface="Aharoni" panose="02010803020104030203" pitchFamily="2" charset="-79"/>
                </a:rPr>
                <a:t> Dense Connected CNN</a:t>
              </a:r>
              <a:endParaRPr lang="zh-CN" altLang="en-US" sz="32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17" name="文本框 16"/>
            <p:cNvSpPr txBox="1"/>
            <p:nvPr/>
          </p:nvSpPr>
          <p:spPr>
            <a:xfrm>
              <a:off x="696496" y="5061758"/>
              <a:ext cx="5542803" cy="647224"/>
            </a:xfrm>
            <a:prstGeom prst="roundRect">
              <a:avLst>
                <a:gd name="adj" fmla="val 6852"/>
              </a:avLst>
            </a:prstGeom>
            <a:noFill/>
            <a:ln>
              <a:noFill/>
            </a:ln>
          </p:spPr>
          <p:txBody>
            <a:bodyPr wrap="square" rtlCol="0">
              <a:spAutoFit/>
            </a:bodyPr>
            <a:lstStyle/>
            <a:p>
              <a:pPr>
                <a:lnSpc>
                  <a:spcPct val="130000"/>
                </a:lnSpc>
              </a:pPr>
              <a:r>
                <a:rPr lang="en-US" altLang="zh-CN" sz="14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Source: Huang, Gao, Liu, Zhuang, van der </a:t>
              </a:r>
              <a:r>
                <a:rPr lang="en-US" altLang="zh-CN" sz="1400" u="sng"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Maaten</a:t>
              </a:r>
              <a:r>
                <a:rPr lang="en-US" altLang="zh-CN" sz="14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a:t>
              </a:r>
              <a:r>
                <a:rPr lang="en-US" altLang="zh-CN" sz="1400" u="sng"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Laurens,et</a:t>
              </a:r>
              <a:r>
                <a:rPr lang="en-US" altLang="zh-CN" sz="14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al. Densely Connected Convolutional Networks[J].</a:t>
              </a:r>
              <a:endParaRPr lang="zh-CN" altLang="en-US" sz="1400" u="sng"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18" name="组合 17"/>
          <p:cNvGrpSpPr/>
          <p:nvPr/>
        </p:nvGrpSpPr>
        <p:grpSpPr>
          <a:xfrm>
            <a:off x="8276185" y="4772096"/>
            <a:ext cx="3915815" cy="1734276"/>
            <a:chOff x="480493" y="4542243"/>
            <a:chExt cx="3915815" cy="1734276"/>
          </a:xfrm>
        </p:grpSpPr>
        <p:sp>
          <p:nvSpPr>
            <p:cNvPr id="19" name="矩形 18"/>
            <p:cNvSpPr/>
            <p:nvPr/>
          </p:nvSpPr>
          <p:spPr>
            <a:xfrm>
              <a:off x="2918587" y="4542243"/>
              <a:ext cx="1306768" cy="584775"/>
            </a:xfrm>
            <a:prstGeom prst="rect">
              <a:avLst/>
            </a:prstGeom>
          </p:spPr>
          <p:txBody>
            <a:bodyPr wrap="none">
              <a:spAutoFit/>
            </a:bodyPr>
            <a:lstStyle/>
            <a:p>
              <a:pPr algn="ctr"/>
              <a:r>
                <a:rPr lang="en-US" altLang="zh-CN" sz="3200" b="1" dirty="0">
                  <a:solidFill>
                    <a:schemeClr val="tx1">
                      <a:lumMod val="85000"/>
                      <a:lumOff val="15000"/>
                    </a:schemeClr>
                  </a:solidFill>
                  <a:effectLst/>
                  <a:latin typeface="Aharoni" panose="02010803020104030203" pitchFamily="2" charset="-79"/>
                  <a:ea typeface="Microsoft Yi Baiti" panose="03000500000000000000" pitchFamily="66" charset="0"/>
                  <a:cs typeface="Aharoni" panose="02010803020104030203" pitchFamily="2" charset="-79"/>
                </a:rPr>
                <a:t>U-Net</a:t>
              </a:r>
              <a:endParaRPr lang="zh-CN" altLang="en-US" sz="32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0" name="文本框 19"/>
            <p:cNvSpPr txBox="1"/>
            <p:nvPr/>
          </p:nvSpPr>
          <p:spPr>
            <a:xfrm>
              <a:off x="480493" y="4960025"/>
              <a:ext cx="3915815" cy="1316494"/>
            </a:xfrm>
            <a:prstGeom prst="roundRect">
              <a:avLst>
                <a:gd name="adj" fmla="val 6852"/>
              </a:avLst>
            </a:prstGeom>
            <a:noFill/>
            <a:ln>
              <a:noFill/>
            </a:ln>
          </p:spPr>
          <p:txBody>
            <a:bodyPr wrap="square" rtlCol="0">
              <a:spAutoFit/>
            </a:bodyPr>
            <a:lstStyle/>
            <a:p>
              <a:pPr algn="r">
                <a:lnSpc>
                  <a:spcPct val="130000"/>
                </a:lnSpc>
              </a:pPr>
              <a:r>
                <a:rPr lang="en-US" altLang="zh-CN" sz="12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Source: Olaf </a:t>
              </a:r>
              <a:r>
                <a:rPr lang="en-US" altLang="zh-CN" sz="1200" u="sng"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Ronneberger</a:t>
              </a:r>
              <a:r>
                <a:rPr lang="en-US" altLang="zh-CN" sz="12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Philipp Fischer, Thomas </a:t>
              </a:r>
              <a:r>
                <a:rPr lang="en-US" altLang="zh-CN" sz="1200" u="sng"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Brox</a:t>
              </a:r>
              <a:r>
                <a:rPr lang="en-US" altLang="zh-CN" sz="1200" u="sng"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U-Net: Convolutional Networks for Biomedical Image Segmentation[C]// International Conference on Medical Image Computing and Computer-Assisted Intervention. Springer International Publishing, 2015.</a:t>
              </a:r>
              <a:endParaRPr lang="zh-CN" altLang="en-US" sz="1200" u="sng"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5" name="组合 4">
            <a:extLst>
              <a:ext uri="{FF2B5EF4-FFF2-40B4-BE49-F238E27FC236}">
                <a16:creationId xmlns:a16="http://schemas.microsoft.com/office/drawing/2014/main" id="{9A6AA4C2-73FD-43A7-839A-4767509B3F54}"/>
              </a:ext>
            </a:extLst>
          </p:cNvPr>
          <p:cNvGrpSpPr/>
          <p:nvPr/>
        </p:nvGrpSpPr>
        <p:grpSpPr>
          <a:xfrm>
            <a:off x="0" y="-1192"/>
            <a:ext cx="4098844" cy="6859192"/>
            <a:chOff x="4064000" y="0"/>
            <a:chExt cx="4098844" cy="6859192"/>
          </a:xfrm>
        </p:grpSpPr>
        <p:sp>
          <p:nvSpPr>
            <p:cNvPr id="11" name="任意多边形 10"/>
            <p:cNvSpPr>
              <a:spLocks noChangeAspect="1"/>
            </p:cNvSpPr>
            <p:nvPr/>
          </p:nvSpPr>
          <p:spPr>
            <a:xfrm>
              <a:off x="4064000" y="0"/>
              <a:ext cx="4064000" cy="6859192"/>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3" name="组合 2"/>
            <p:cNvGrpSpPr/>
            <p:nvPr/>
          </p:nvGrpSpPr>
          <p:grpSpPr>
            <a:xfrm>
              <a:off x="4146801" y="1225189"/>
              <a:ext cx="4016043" cy="4025901"/>
              <a:chOff x="4146801" y="1225189"/>
              <a:chExt cx="4016043" cy="4025901"/>
            </a:xfrm>
          </p:grpSpPr>
          <p:grpSp>
            <p:nvGrpSpPr>
              <p:cNvPr id="26" name="组合 25"/>
              <p:cNvGrpSpPr/>
              <p:nvPr/>
            </p:nvGrpSpPr>
            <p:grpSpPr>
              <a:xfrm>
                <a:off x="4354095" y="1225189"/>
                <a:ext cx="3808749" cy="4025901"/>
                <a:chOff x="323049" y="1208432"/>
                <a:chExt cx="3808749" cy="4025901"/>
              </a:xfrm>
            </p:grpSpPr>
            <p:grpSp>
              <p:nvGrpSpPr>
                <p:cNvPr id="22" name="组合 21"/>
                <p:cNvGrpSpPr/>
                <p:nvPr/>
              </p:nvGrpSpPr>
              <p:grpSpPr>
                <a:xfrm>
                  <a:off x="323049" y="1208432"/>
                  <a:ext cx="3483811" cy="1406165"/>
                  <a:chOff x="565306" y="1208432"/>
                  <a:chExt cx="3483811" cy="1406165"/>
                </a:xfrm>
              </p:grpSpPr>
              <p:sp>
                <p:nvSpPr>
                  <p:cNvPr id="23" name="文本框 22"/>
                  <p:cNvSpPr txBox="1"/>
                  <p:nvPr/>
                </p:nvSpPr>
                <p:spPr>
                  <a:xfrm>
                    <a:off x="565306" y="1208432"/>
                    <a:ext cx="3483811" cy="1323439"/>
                  </a:xfrm>
                  <a:prstGeom prst="rect">
                    <a:avLst/>
                  </a:prstGeom>
                  <a:noFill/>
                </p:spPr>
                <p:txBody>
                  <a:bodyPr wrap="square" rtlCol="0">
                    <a:spAutoFit/>
                  </a:bodyPr>
                  <a:lstStyle/>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Further Application</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24" name="直接连接符 23"/>
                  <p:cNvCxnSpPr>
                    <a:cxnSpLocks/>
                  </p:cNvCxnSpPr>
                  <p:nvPr/>
                </p:nvCxnSpPr>
                <p:spPr>
                  <a:xfrm>
                    <a:off x="634402" y="2614597"/>
                    <a:ext cx="265711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文本框 24"/>
                <p:cNvSpPr txBox="1"/>
                <p:nvPr/>
              </p:nvSpPr>
              <p:spPr>
                <a:xfrm>
                  <a:off x="857291" y="3510909"/>
                  <a:ext cx="3274507" cy="1723424"/>
                </a:xfrm>
                <a:prstGeom prst="roundRect">
                  <a:avLst>
                    <a:gd name="adj" fmla="val 6852"/>
                  </a:avLst>
                </a:prstGeom>
                <a:noFill/>
                <a:ln>
                  <a:noFill/>
                </a:ln>
              </p:spPr>
              <p:txBody>
                <a:bodyPr wrap="square" rtlCol="0">
                  <a:spAutoFit/>
                </a:bodyPr>
                <a:lstStyle/>
                <a:p>
                  <a:pP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“In fact </a:t>
                  </a:r>
                  <a:r>
                    <a:rPr lang="en-US" altLang="zh-CN" sz="1600" dirty="0" err="1">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ResNet</a:t>
                  </a: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 skip connections are used in a lot more model architectures like the Fully Convolutional Network</a:t>
                  </a:r>
                </a:p>
                <a:p>
                  <a:pP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(FCN) and U-Net. “</a:t>
                  </a:r>
                  <a:endParaRPr lang="zh-CN" altLang="en-US" sz="1600" dirty="0">
                    <a:solidFill>
                      <a:schemeClr val="bg1"/>
                    </a:solidFill>
                    <a:latin typeface="Leelawadee UI Semilight" panose="020B0402040204020203" pitchFamily="34" charset="-34"/>
                    <a:cs typeface="Leelawadee UI Semilight" panose="020B0402040204020203" pitchFamily="34" charset="-34"/>
                  </a:endParaRPr>
                </a:p>
              </p:txBody>
            </p:sp>
          </p:grpSp>
          <p:sp>
            <p:nvSpPr>
              <p:cNvPr id="27" name="文本框 26"/>
              <p:cNvSpPr txBox="1"/>
              <p:nvPr/>
            </p:nvSpPr>
            <p:spPr>
              <a:xfrm rot="10800000">
                <a:off x="4146801" y="3955448"/>
                <a:ext cx="824459"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grpSp>
      </p:grpSp>
      <p:sp>
        <p:nvSpPr>
          <p:cNvPr id="28" name="椭圆 27"/>
          <p:cNvSpPr/>
          <p:nvPr/>
        </p:nvSpPr>
        <p:spPr>
          <a:xfrm>
            <a:off x="617258" y="5218124"/>
            <a:ext cx="353633" cy="353633"/>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椭圆 28"/>
          <p:cNvSpPr/>
          <p:nvPr/>
        </p:nvSpPr>
        <p:spPr>
          <a:xfrm>
            <a:off x="3076982" y="5938652"/>
            <a:ext cx="554636" cy="55463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0" name="椭圆 29"/>
          <p:cNvSpPr/>
          <p:nvPr/>
        </p:nvSpPr>
        <p:spPr>
          <a:xfrm>
            <a:off x="1560961" y="5907292"/>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7" name="图片 6">
            <a:extLst>
              <a:ext uri="{FF2B5EF4-FFF2-40B4-BE49-F238E27FC236}">
                <a16:creationId xmlns:a16="http://schemas.microsoft.com/office/drawing/2014/main" id="{6316E596-5004-4BD0-86CA-D646BB1C68ED}"/>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62762" y="1669361"/>
            <a:ext cx="4654458" cy="3363324"/>
          </a:xfrm>
          <a:prstGeom prst="rect">
            <a:avLst/>
          </a:prstGeom>
        </p:spPr>
      </p:pic>
      <p:pic>
        <p:nvPicPr>
          <p:cNvPr id="9" name="图片 8">
            <a:extLst>
              <a:ext uri="{FF2B5EF4-FFF2-40B4-BE49-F238E27FC236}">
                <a16:creationId xmlns:a16="http://schemas.microsoft.com/office/drawing/2014/main" id="{54C68E03-53FB-4266-8789-EC2A32B62406}"/>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53380" y="1632487"/>
            <a:ext cx="4438620" cy="3226693"/>
          </a:xfrm>
          <a:prstGeom prst="rect">
            <a:avLst/>
          </a:prstGeom>
        </p:spPr>
      </p:pic>
      <p:sp>
        <p:nvSpPr>
          <p:cNvPr id="2" name="灯片编号占位符 1">
            <a:extLst>
              <a:ext uri="{FF2B5EF4-FFF2-40B4-BE49-F238E27FC236}">
                <a16:creationId xmlns:a16="http://schemas.microsoft.com/office/drawing/2014/main" id="{7CF935C3-FB01-4B72-9E49-4AF17D629C0B}"/>
              </a:ext>
            </a:extLst>
          </p:cNvPr>
          <p:cNvSpPr>
            <a:spLocks noGrp="1"/>
          </p:cNvSpPr>
          <p:nvPr>
            <p:ph type="sldNum" sz="quarter" idx="12"/>
          </p:nvPr>
        </p:nvSpPr>
        <p:spPr/>
        <p:txBody>
          <a:bodyPr/>
          <a:lstStyle/>
          <a:p>
            <a:fld id="{738E469F-A6F1-4101-B2D4-6685578B9A92}" type="slidenum">
              <a:rPr lang="zh-CN" altLang="en-US" smtClean="0"/>
              <a:t>20</a:t>
            </a:fld>
            <a:endParaRPr lang="zh-CN" altLang="en-US"/>
          </a:p>
        </p:txBody>
      </p:sp>
    </p:spTree>
    <p:extLst>
      <p:ext uri="{BB962C8B-B14F-4D97-AF65-F5344CB8AC3E}">
        <p14:creationId xmlns:p14="http://schemas.microsoft.com/office/powerpoint/2010/main" val="3347371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椭圆 26"/>
          <p:cNvSpPr/>
          <p:nvPr/>
        </p:nvSpPr>
        <p:spPr>
          <a:xfrm>
            <a:off x="10878704" y="6135508"/>
            <a:ext cx="629515" cy="629515"/>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矩形 1"/>
          <p:cNvSpPr/>
          <p:nvPr/>
        </p:nvSpPr>
        <p:spPr>
          <a:xfrm>
            <a:off x="4064000" y="0"/>
            <a:ext cx="8128000" cy="6858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8" name="组合 7"/>
          <p:cNvGrpSpPr/>
          <p:nvPr/>
        </p:nvGrpSpPr>
        <p:grpSpPr>
          <a:xfrm>
            <a:off x="525569" y="575137"/>
            <a:ext cx="3527527" cy="2598953"/>
            <a:chOff x="724033" y="674352"/>
            <a:chExt cx="3527527" cy="2598953"/>
          </a:xfrm>
        </p:grpSpPr>
        <p:grpSp>
          <p:nvGrpSpPr>
            <p:cNvPr id="9" name="组合 8"/>
            <p:cNvGrpSpPr/>
            <p:nvPr/>
          </p:nvGrpSpPr>
          <p:grpSpPr>
            <a:xfrm>
              <a:off x="767749" y="674352"/>
              <a:ext cx="3483811" cy="1439721"/>
              <a:chOff x="565306" y="1208432"/>
              <a:chExt cx="3483811" cy="1439721"/>
            </a:xfrm>
          </p:grpSpPr>
          <p:sp>
            <p:nvSpPr>
              <p:cNvPr id="12" name="文本框 11"/>
              <p:cNvSpPr txBox="1"/>
              <p:nvPr/>
            </p:nvSpPr>
            <p:spPr>
              <a:xfrm>
                <a:off x="565306" y="1208432"/>
                <a:ext cx="3483811" cy="1323439"/>
              </a:xfrm>
              <a:prstGeom prst="rect">
                <a:avLst/>
              </a:prstGeom>
              <a:noFill/>
            </p:spPr>
            <p:txBody>
              <a:bodyPr wrap="square" rtlCol="0">
                <a:spAutoFit/>
              </a:bodyPr>
              <a:lstStyle/>
              <a:p>
                <a:r>
                  <a:rPr lang="en-US" altLang="zh-CN" sz="40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Further Application</a:t>
                </a:r>
                <a:endParaRPr lang="zh-CN" altLang="en-US" sz="40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13" name="直接连接符 12"/>
              <p:cNvCxnSpPr>
                <a:cxnSpLocks/>
              </p:cNvCxnSpPr>
              <p:nvPr/>
            </p:nvCxnSpPr>
            <p:spPr>
              <a:xfrm>
                <a:off x="709903" y="2648153"/>
                <a:ext cx="27338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724033" y="2879762"/>
              <a:ext cx="3274507" cy="393543"/>
            </a:xfrm>
            <a:prstGeom prst="roundRect">
              <a:avLst>
                <a:gd name="adj" fmla="val 6852"/>
              </a:avLst>
            </a:prstGeom>
            <a:noFill/>
            <a:ln>
              <a:noFill/>
            </a:ln>
          </p:spPr>
          <p:txBody>
            <a:bodyPr wrap="square" rtlCol="0">
              <a:spAutoFit/>
            </a:bodyPr>
            <a:lstStyle/>
            <a:p>
              <a:pPr>
                <a:lnSpc>
                  <a:spcPct val="130000"/>
                </a:lnSpc>
              </a:pP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14" name="组合 13"/>
          <p:cNvGrpSpPr/>
          <p:nvPr/>
        </p:nvGrpSpPr>
        <p:grpSpPr>
          <a:xfrm>
            <a:off x="9105561" y="642166"/>
            <a:ext cx="3083160" cy="5761654"/>
            <a:chOff x="417815" y="5348022"/>
            <a:chExt cx="3083160" cy="5761654"/>
          </a:xfrm>
        </p:grpSpPr>
        <p:sp>
          <p:nvSpPr>
            <p:cNvPr id="15" name="矩形 14"/>
            <p:cNvSpPr/>
            <p:nvPr/>
          </p:nvSpPr>
          <p:spPr>
            <a:xfrm>
              <a:off x="1668422" y="5348022"/>
              <a:ext cx="1832553" cy="584775"/>
            </a:xfrm>
            <a:prstGeom prst="rect">
              <a:avLst/>
            </a:prstGeom>
          </p:spPr>
          <p:txBody>
            <a:bodyPr wrap="none">
              <a:spAutoFit/>
            </a:bodyPr>
            <a:lstStyle/>
            <a:p>
              <a:pPr algn="ctr"/>
              <a:r>
                <a:rPr lang="en-US" altLang="zh-CN" sz="3200" b="1" dirty="0" err="1">
                  <a:solidFill>
                    <a:schemeClr val="bg1"/>
                  </a:solidFill>
                  <a:effectLst/>
                  <a:latin typeface="Aharoni" panose="02010803020104030203" pitchFamily="2" charset="-79"/>
                  <a:ea typeface="Microsoft Yi Baiti" panose="03000500000000000000" pitchFamily="66" charset="0"/>
                  <a:cs typeface="Aharoni" panose="02010803020104030203" pitchFamily="2" charset="-79"/>
                </a:rPr>
                <a:t>ResNext</a:t>
              </a:r>
              <a:endParaRPr lang="zh-CN" altLang="en-US" sz="3200" b="1" dirty="0">
                <a:solidFill>
                  <a:schemeClr val="bg1"/>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16" name="文本框 15"/>
            <p:cNvSpPr txBox="1"/>
            <p:nvPr/>
          </p:nvSpPr>
          <p:spPr>
            <a:xfrm>
              <a:off x="417815" y="9880629"/>
              <a:ext cx="3068938" cy="1229047"/>
            </a:xfrm>
            <a:prstGeom prst="roundRect">
              <a:avLst>
                <a:gd name="adj" fmla="val 6852"/>
              </a:avLst>
            </a:prstGeom>
            <a:noFill/>
            <a:ln>
              <a:noFill/>
            </a:ln>
          </p:spPr>
          <p:txBody>
            <a:bodyPr wrap="square" rtlCol="0">
              <a:spAutoFit/>
            </a:bodyPr>
            <a:lstStyle/>
            <a:p>
              <a:pPr algn="r">
                <a:lnSpc>
                  <a:spcPct val="130000"/>
                </a:lnSpc>
              </a:pPr>
              <a:r>
                <a:rPr lang="en-US" altLang="zh-CN" sz="1400" u="sng"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Source: </a:t>
              </a:r>
              <a:r>
                <a:rPr lang="en-US" altLang="zh-CN" sz="1400" u="sng" dirty="0" err="1">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Xie</a:t>
              </a:r>
              <a:r>
                <a:rPr lang="en-US" altLang="zh-CN" sz="1400" u="sng"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 </a:t>
              </a:r>
              <a:r>
                <a:rPr lang="en-US" altLang="zh-CN" sz="1400" u="sng" dirty="0" err="1">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Saining</a:t>
              </a:r>
              <a:r>
                <a:rPr lang="en-US" altLang="zh-CN" sz="1400" u="sng"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 </a:t>
              </a:r>
              <a:r>
                <a:rPr lang="en-US" altLang="zh-CN" sz="1400" u="sng" dirty="0" err="1">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Girshick</a:t>
              </a:r>
              <a:r>
                <a:rPr lang="en-US" altLang="zh-CN" sz="1400" u="sng"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 Ross, </a:t>
              </a:r>
              <a:r>
                <a:rPr lang="en-US" altLang="zh-CN" sz="1400" u="sng" dirty="0" err="1">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Dollár</a:t>
              </a:r>
              <a:r>
                <a:rPr lang="en-US" altLang="zh-CN" sz="1400" u="sng"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 </a:t>
              </a:r>
              <a:r>
                <a:rPr lang="en-US" altLang="zh-CN" sz="1400" u="sng" dirty="0" err="1">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Piotr,et</a:t>
              </a:r>
              <a:r>
                <a:rPr lang="en-US" altLang="zh-CN" sz="1400" u="sng"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 al. Aggregated Residual Transformations for Deep Neural Networks[J].</a:t>
              </a:r>
              <a:endParaRPr lang="zh-CN" altLang="en-US" sz="1400" u="sng" dirty="0">
                <a:solidFill>
                  <a:schemeClr val="bg1"/>
                </a:solidFill>
                <a:latin typeface="Leelawadee UI Semilight" panose="020B0402040204020203" pitchFamily="34" charset="-34"/>
                <a:cs typeface="Leelawadee UI Semilight" panose="020B0402040204020203" pitchFamily="34" charset="-34"/>
              </a:endParaRPr>
            </a:p>
          </p:txBody>
        </p:sp>
      </p:grpSp>
      <p:sp>
        <p:nvSpPr>
          <p:cNvPr id="23" name="椭圆 22"/>
          <p:cNvSpPr/>
          <p:nvPr/>
        </p:nvSpPr>
        <p:spPr>
          <a:xfrm flipV="1">
            <a:off x="9771572" y="4442524"/>
            <a:ext cx="258951" cy="25895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4" name="椭圆 23"/>
          <p:cNvSpPr/>
          <p:nvPr/>
        </p:nvSpPr>
        <p:spPr>
          <a:xfrm>
            <a:off x="7932304" y="5085485"/>
            <a:ext cx="629515" cy="629515"/>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6" name="椭圆 25"/>
          <p:cNvSpPr/>
          <p:nvPr/>
        </p:nvSpPr>
        <p:spPr>
          <a:xfrm>
            <a:off x="8744594" y="5605734"/>
            <a:ext cx="277318" cy="277318"/>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5" name="图片 4">
            <a:extLst>
              <a:ext uri="{FF2B5EF4-FFF2-40B4-BE49-F238E27FC236}">
                <a16:creationId xmlns:a16="http://schemas.microsoft.com/office/drawing/2014/main" id="{A753A25D-B085-43AA-9791-F25BA94C20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328" y="3935017"/>
            <a:ext cx="5440679" cy="2922983"/>
          </a:xfrm>
          <a:prstGeom prst="rect">
            <a:avLst/>
          </a:prstGeom>
        </p:spPr>
      </p:pic>
      <p:pic>
        <p:nvPicPr>
          <p:cNvPr id="7" name="图片 6">
            <a:extLst>
              <a:ext uri="{FF2B5EF4-FFF2-40B4-BE49-F238E27FC236}">
                <a16:creationId xmlns:a16="http://schemas.microsoft.com/office/drawing/2014/main" id="{3A0AE98A-A83B-419A-BB27-D4BAC59CA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5299" y="1667205"/>
            <a:ext cx="8653422" cy="2538670"/>
          </a:xfrm>
          <a:prstGeom prst="rect">
            <a:avLst/>
          </a:prstGeom>
        </p:spPr>
      </p:pic>
      <p:sp>
        <p:nvSpPr>
          <p:cNvPr id="3" name="灯片编号占位符 2">
            <a:extLst>
              <a:ext uri="{FF2B5EF4-FFF2-40B4-BE49-F238E27FC236}">
                <a16:creationId xmlns:a16="http://schemas.microsoft.com/office/drawing/2014/main" id="{8CC0395E-B37A-4A0E-AF67-C0DDC688E5EA}"/>
              </a:ext>
            </a:extLst>
          </p:cNvPr>
          <p:cNvSpPr>
            <a:spLocks noGrp="1"/>
          </p:cNvSpPr>
          <p:nvPr>
            <p:ph type="sldNum" sz="quarter" idx="12"/>
          </p:nvPr>
        </p:nvSpPr>
        <p:spPr/>
        <p:txBody>
          <a:bodyPr/>
          <a:lstStyle/>
          <a:p>
            <a:fld id="{738E469F-A6F1-4101-B2D4-6685578B9A92}" type="slidenum">
              <a:rPr lang="zh-CN" altLang="en-US" smtClean="0"/>
              <a:t>21</a:t>
            </a:fld>
            <a:endParaRPr lang="zh-CN" altLang="en-US"/>
          </a:p>
        </p:txBody>
      </p:sp>
    </p:spTree>
    <p:extLst>
      <p:ext uri="{BB962C8B-B14F-4D97-AF65-F5344CB8AC3E}">
        <p14:creationId xmlns:p14="http://schemas.microsoft.com/office/powerpoint/2010/main" val="1077790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p:cNvPicPr>
          <p:nvPr/>
        </p:nvPicPr>
        <p:blipFill rotWithShape="1">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b="15625"/>
          <a:stretch/>
        </p:blipFill>
        <p:spPr>
          <a:xfrm>
            <a:off x="0" y="-11766"/>
            <a:ext cx="12192000" cy="6858000"/>
          </a:xfrm>
          <a:prstGeom prst="rect">
            <a:avLst/>
          </a:prstGeom>
        </p:spPr>
      </p:pic>
      <p:grpSp>
        <p:nvGrpSpPr>
          <p:cNvPr id="6" name="组合 5"/>
          <p:cNvGrpSpPr/>
          <p:nvPr/>
        </p:nvGrpSpPr>
        <p:grpSpPr>
          <a:xfrm>
            <a:off x="-1659338" y="-4326338"/>
            <a:ext cx="15510676" cy="15510676"/>
            <a:chOff x="5367124" y="3009074"/>
            <a:chExt cx="1384727" cy="1384727"/>
          </a:xfrm>
          <a:solidFill>
            <a:schemeClr val="tx1">
              <a:alpha val="60000"/>
            </a:schemeClr>
          </a:solidFill>
        </p:grpSpPr>
        <p:sp>
          <p:nvSpPr>
            <p:cNvPr id="7" name="椭圆 6"/>
            <p:cNvSpPr/>
            <p:nvPr/>
          </p:nvSpPr>
          <p:spPr>
            <a:xfrm>
              <a:off x="5367124" y="3009074"/>
              <a:ext cx="1384727" cy="1384727"/>
            </a:xfrm>
            <a:prstGeom prst="ellipse">
              <a:avLst/>
            </a:prstGeom>
            <a:solidFill>
              <a:srgbClr val="252525">
                <a:alpha val="4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椭圆 7"/>
            <p:cNvSpPr/>
            <p:nvPr/>
          </p:nvSpPr>
          <p:spPr>
            <a:xfrm>
              <a:off x="5650390" y="3292568"/>
              <a:ext cx="818195" cy="818195"/>
            </a:xfrm>
            <a:prstGeom prst="ellipse">
              <a:avLst/>
            </a:prstGeom>
            <a:solidFill>
              <a:srgbClr val="252525">
                <a:alpha val="4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1" name="组合 10"/>
          <p:cNvGrpSpPr/>
          <p:nvPr/>
        </p:nvGrpSpPr>
        <p:grpSpPr>
          <a:xfrm>
            <a:off x="4217272" y="1575700"/>
            <a:ext cx="3757456" cy="2027702"/>
            <a:chOff x="4217272" y="1575700"/>
            <a:chExt cx="3757456" cy="2027702"/>
          </a:xfrm>
        </p:grpSpPr>
        <p:sp>
          <p:nvSpPr>
            <p:cNvPr id="12" name="文本框 11"/>
            <p:cNvSpPr txBox="1"/>
            <p:nvPr/>
          </p:nvSpPr>
          <p:spPr>
            <a:xfrm>
              <a:off x="4217272" y="1575700"/>
              <a:ext cx="3757456" cy="1862048"/>
            </a:xfrm>
            <a:prstGeom prst="rect">
              <a:avLst/>
            </a:prstGeom>
            <a:noFill/>
          </p:spPr>
          <p:txBody>
            <a:bodyPr wrap="square" rtlCol="0">
              <a:spAutoFit/>
              <a:scene3d>
                <a:camera prst="orthographicFront">
                  <a:rot lat="0" lon="0" rev="0"/>
                </a:camera>
                <a:lightRig rig="threePt" dir="t"/>
              </a:scene3d>
            </a:bodyPr>
            <a:lstStyle/>
            <a:p>
              <a:pPr algn="just"/>
              <a:r>
                <a:rPr lang="en-US" altLang="zh-CN" sz="11500" b="1" spc="-150" dirty="0">
                  <a:solidFill>
                    <a:schemeClr val="accent1"/>
                  </a:solidFill>
                  <a:latin typeface="Aharoni" panose="02010803020104030203" pitchFamily="2" charset="-79"/>
                  <a:ea typeface="Microsoft YaHei UI" panose="020B0503020204020204" pitchFamily="34" charset="-122"/>
                  <a:cs typeface="Aharoni" panose="02010803020104030203" pitchFamily="2" charset="-79"/>
                </a:rPr>
                <a:t>T</a:t>
              </a:r>
              <a:r>
                <a:rPr lang="en-US" altLang="zh-CN" sz="96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h</a:t>
              </a:r>
              <a:r>
                <a:rPr lang="en-US" altLang="zh-CN" sz="88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a</a:t>
              </a:r>
              <a:r>
                <a:rPr lang="en-US" altLang="zh-CN" sz="72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n</a:t>
              </a:r>
              <a:r>
                <a:rPr lang="en-US" altLang="zh-CN" sz="48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k</a:t>
              </a:r>
              <a:r>
                <a:rPr lang="en-US" altLang="zh-CN" sz="54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s</a:t>
              </a:r>
              <a:r>
                <a:rPr lang="en-US" altLang="zh-CN" sz="48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a:t>
              </a:r>
              <a:endParaRPr lang="zh-CN" altLang="en-US" sz="11500" b="1" spc="-150"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sp>
          <p:nvSpPr>
            <p:cNvPr id="13" name="文本框 12"/>
            <p:cNvSpPr txBox="1"/>
            <p:nvPr/>
          </p:nvSpPr>
          <p:spPr>
            <a:xfrm>
              <a:off x="4222170" y="3295625"/>
              <a:ext cx="3747661" cy="307777"/>
            </a:xfrm>
            <a:prstGeom prst="rect">
              <a:avLst/>
            </a:prstGeom>
            <a:noFill/>
          </p:spPr>
          <p:txBody>
            <a:bodyPr wrap="square" rtlCol="0">
              <a:spAutoFit/>
            </a:bodyPr>
            <a:lstStyle/>
            <a:p>
              <a:pPr algn="ctr"/>
              <a:r>
                <a:rPr lang="en-US" altLang="zh-CN" sz="1400" b="1" spc="-150" dirty="0">
                  <a:solidFill>
                    <a:schemeClr val="bg1"/>
                  </a:solidFill>
                  <a:latin typeface="LiHei Pro" panose="02010601030101010101" pitchFamily="2" charset="-122"/>
                  <a:ea typeface="LiHei Pro" panose="02010601030101010101" pitchFamily="2" charset="-122"/>
                </a:rPr>
                <a:t>By  Group 5</a:t>
              </a:r>
              <a:endParaRPr lang="zh-CN" altLang="en-US" sz="1400" b="1" spc="-150" dirty="0">
                <a:solidFill>
                  <a:schemeClr val="bg1"/>
                </a:solidFill>
                <a:latin typeface="LiHei Pro" panose="02010601030101010101" pitchFamily="2" charset="-122"/>
                <a:ea typeface="LiHei Pro" panose="02010601030101010101" pitchFamily="2" charset="-122"/>
              </a:endParaRPr>
            </a:p>
          </p:txBody>
        </p:sp>
      </p:grpSp>
      <p:sp>
        <p:nvSpPr>
          <p:cNvPr id="3" name="灯片编号占位符 2">
            <a:extLst>
              <a:ext uri="{FF2B5EF4-FFF2-40B4-BE49-F238E27FC236}">
                <a16:creationId xmlns:a16="http://schemas.microsoft.com/office/drawing/2014/main" id="{3B5169BD-D8C8-4053-9A2C-161A8B15A500}"/>
              </a:ext>
            </a:extLst>
          </p:cNvPr>
          <p:cNvSpPr>
            <a:spLocks noGrp="1"/>
          </p:cNvSpPr>
          <p:nvPr>
            <p:ph type="sldNum" sz="quarter" idx="12"/>
          </p:nvPr>
        </p:nvSpPr>
        <p:spPr/>
        <p:txBody>
          <a:bodyPr/>
          <a:lstStyle/>
          <a:p>
            <a:fld id="{738E469F-A6F1-4101-B2D4-6685578B9A92}" type="slidenum">
              <a:rPr lang="zh-CN" altLang="en-US" smtClean="0"/>
              <a:t>22</a:t>
            </a:fld>
            <a:endParaRPr lang="zh-CN" altLang="en-US"/>
          </a:p>
        </p:txBody>
      </p:sp>
    </p:spTree>
    <p:extLst>
      <p:ext uri="{BB962C8B-B14F-4D97-AF65-F5344CB8AC3E}">
        <p14:creationId xmlns:p14="http://schemas.microsoft.com/office/powerpoint/2010/main" val="329682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a:off x="7109583" y="437896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矩形 8"/>
          <p:cNvSpPr/>
          <p:nvPr/>
        </p:nvSpPr>
        <p:spPr>
          <a:xfrm>
            <a:off x="0" y="2286000"/>
            <a:ext cx="12192000" cy="2286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9" name="组合 18"/>
          <p:cNvGrpSpPr/>
          <p:nvPr/>
        </p:nvGrpSpPr>
        <p:grpSpPr>
          <a:xfrm>
            <a:off x="2289585" y="2705725"/>
            <a:ext cx="6588084" cy="1446550"/>
            <a:chOff x="2271358" y="2705725"/>
            <a:chExt cx="6588084" cy="1446550"/>
          </a:xfrm>
        </p:grpSpPr>
        <p:sp>
          <p:nvSpPr>
            <p:cNvPr id="47" name="文本框 46"/>
            <p:cNvSpPr txBox="1"/>
            <p:nvPr/>
          </p:nvSpPr>
          <p:spPr>
            <a:xfrm rot="10800000">
              <a:off x="227135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18" name="组合 17"/>
            <p:cNvGrpSpPr/>
            <p:nvPr/>
          </p:nvGrpSpPr>
          <p:grpSpPr>
            <a:xfrm>
              <a:off x="3552412" y="2705725"/>
              <a:ext cx="5307030" cy="1446550"/>
              <a:chOff x="3844450" y="2724636"/>
              <a:chExt cx="5307030" cy="1446550"/>
            </a:xfrm>
          </p:grpSpPr>
          <p:sp>
            <p:nvSpPr>
              <p:cNvPr id="53" name="文本框 52"/>
              <p:cNvSpPr txBox="1"/>
              <p:nvPr/>
            </p:nvSpPr>
            <p:spPr>
              <a:xfrm>
                <a:off x="3844450" y="2724636"/>
                <a:ext cx="1290644" cy="144655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8800" dirty="0">
                    <a:solidFill>
                      <a:schemeClr val="accent1"/>
                    </a:solidFill>
                  </a:rPr>
                  <a:t>01</a:t>
                </a:r>
                <a:endParaRPr lang="zh-CN" altLang="en-US" sz="8800" dirty="0">
                  <a:solidFill>
                    <a:schemeClr val="accent1"/>
                  </a:solidFill>
                </a:endParaRPr>
              </a:p>
            </p:txBody>
          </p:sp>
          <p:grpSp>
            <p:nvGrpSpPr>
              <p:cNvPr id="59" name="组合 58"/>
              <p:cNvGrpSpPr/>
              <p:nvPr/>
            </p:nvGrpSpPr>
            <p:grpSpPr>
              <a:xfrm>
                <a:off x="4987531" y="2956410"/>
                <a:ext cx="4163949" cy="983003"/>
                <a:chOff x="7528755" y="1015664"/>
                <a:chExt cx="4163949" cy="983003"/>
              </a:xfrm>
            </p:grpSpPr>
            <p:sp>
              <p:nvSpPr>
                <p:cNvPr id="65" name="矩形 64"/>
                <p:cNvSpPr/>
                <p:nvPr/>
              </p:nvSpPr>
              <p:spPr>
                <a:xfrm>
                  <a:off x="8107475" y="1015664"/>
                  <a:ext cx="2832827" cy="646331"/>
                </a:xfrm>
                <a:prstGeom prst="rect">
                  <a:avLst/>
                </a:prstGeom>
              </p:spPr>
              <p:txBody>
                <a:bodyPr wrap="none">
                  <a:spAutoFit/>
                </a:bodyPr>
                <a:lstStyle/>
                <a:p>
                  <a:pPr algn="ctr"/>
                  <a:r>
                    <a:rPr lang="en-US" altLang="zh-CN" sz="3600" b="1" dirty="0">
                      <a:solidFill>
                        <a:schemeClr val="bg1"/>
                      </a:solidFill>
                      <a:effectLst/>
                      <a:latin typeface="Aharoni" panose="02010803020104030203" pitchFamily="2" charset="-79"/>
                      <a:ea typeface="Microsoft Yi Baiti" panose="03000500000000000000" pitchFamily="66" charset="0"/>
                      <a:cs typeface="Aharoni" panose="02010803020104030203" pitchFamily="2" charset="-79"/>
                    </a:rPr>
                    <a:t>Background</a:t>
                  </a:r>
                  <a:endParaRPr lang="zh-CN" altLang="en-US" sz="3600" b="1" dirty="0">
                    <a:solidFill>
                      <a:schemeClr val="bg1"/>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69" name="文本框 68"/>
                <p:cNvSpPr txBox="1"/>
                <p:nvPr/>
              </p:nvSpPr>
              <p:spPr>
                <a:xfrm>
                  <a:off x="7528755" y="1605124"/>
                  <a:ext cx="4163949" cy="393543"/>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Vanishing Gradient &amp; Degradation</a:t>
                  </a:r>
                </a:p>
              </p:txBody>
            </p:sp>
          </p:grpSp>
        </p:grpSp>
      </p:grpSp>
      <p:sp>
        <p:nvSpPr>
          <p:cNvPr id="72" name="椭圆 71"/>
          <p:cNvSpPr/>
          <p:nvPr/>
        </p:nvSpPr>
        <p:spPr>
          <a:xfrm>
            <a:off x="9146418" y="271847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4" name="椭圆 73"/>
          <p:cNvSpPr/>
          <p:nvPr/>
        </p:nvSpPr>
        <p:spPr>
          <a:xfrm>
            <a:off x="10975907" y="66771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5" name="椭圆 74"/>
          <p:cNvSpPr/>
          <p:nvPr/>
        </p:nvSpPr>
        <p:spPr>
          <a:xfrm>
            <a:off x="9101445" y="16808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任意多边形 5"/>
          <p:cNvSpPr/>
          <p:nvPr/>
        </p:nvSpPr>
        <p:spPr>
          <a:xfrm>
            <a:off x="88900" y="1849148"/>
            <a:ext cx="12065000" cy="3484852"/>
          </a:xfrm>
          <a:custGeom>
            <a:avLst/>
            <a:gdLst>
              <a:gd name="connsiteX0" fmla="*/ 0 w 12065000"/>
              <a:gd name="connsiteY0" fmla="*/ 3345152 h 3484852"/>
              <a:gd name="connsiteX1" fmla="*/ 1168400 w 12065000"/>
              <a:gd name="connsiteY1" fmla="*/ 1656052 h 3484852"/>
              <a:gd name="connsiteX2" fmla="*/ 4089400 w 12065000"/>
              <a:gd name="connsiteY2" fmla="*/ 5052 h 3484852"/>
              <a:gd name="connsiteX3" fmla="*/ 8877300 w 12065000"/>
              <a:gd name="connsiteY3" fmla="*/ 1224252 h 3484852"/>
              <a:gd name="connsiteX4" fmla="*/ 12065000 w 12065000"/>
              <a:gd name="connsiteY4" fmla="*/ 3484852 h 348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0" h="3484852">
                <a:moveTo>
                  <a:pt x="0" y="3345152"/>
                </a:moveTo>
                <a:cubicBezTo>
                  <a:pt x="243416" y="2778943"/>
                  <a:pt x="486833" y="2212735"/>
                  <a:pt x="1168400" y="1656052"/>
                </a:cubicBezTo>
                <a:cubicBezTo>
                  <a:pt x="1849967" y="1099369"/>
                  <a:pt x="2804583" y="77019"/>
                  <a:pt x="4089400" y="5052"/>
                </a:cubicBezTo>
                <a:cubicBezTo>
                  <a:pt x="5374217" y="-66915"/>
                  <a:pt x="7548033" y="644285"/>
                  <a:pt x="8877300" y="1224252"/>
                </a:cubicBezTo>
                <a:cubicBezTo>
                  <a:pt x="10206567" y="1804219"/>
                  <a:pt x="11135783" y="2644535"/>
                  <a:pt x="12065000" y="3484852"/>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50800" y="1710224"/>
            <a:ext cx="12141200" cy="3255477"/>
          </a:xfrm>
          <a:custGeom>
            <a:avLst/>
            <a:gdLst>
              <a:gd name="connsiteX0" fmla="*/ 0 w 12141200"/>
              <a:gd name="connsiteY0" fmla="*/ 563076 h 3255477"/>
              <a:gd name="connsiteX1" fmla="*/ 2032000 w 12141200"/>
              <a:gd name="connsiteY1" fmla="*/ 3255476 h 3255477"/>
              <a:gd name="connsiteX2" fmla="*/ 3822700 w 12141200"/>
              <a:gd name="connsiteY2" fmla="*/ 575776 h 3255477"/>
              <a:gd name="connsiteX3" fmla="*/ 5956300 w 12141200"/>
              <a:gd name="connsiteY3" fmla="*/ 207476 h 3255477"/>
              <a:gd name="connsiteX4" fmla="*/ 12141200 w 12141200"/>
              <a:gd name="connsiteY4" fmla="*/ 3141176 h 3255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200" h="3255477">
                <a:moveTo>
                  <a:pt x="0" y="563076"/>
                </a:moveTo>
                <a:cubicBezTo>
                  <a:pt x="697441" y="1908217"/>
                  <a:pt x="1394883" y="3253359"/>
                  <a:pt x="2032000" y="3255476"/>
                </a:cubicBezTo>
                <a:cubicBezTo>
                  <a:pt x="2669117" y="3257593"/>
                  <a:pt x="3168650" y="1083776"/>
                  <a:pt x="3822700" y="575776"/>
                </a:cubicBezTo>
                <a:cubicBezTo>
                  <a:pt x="4476750" y="67776"/>
                  <a:pt x="4569883" y="-220091"/>
                  <a:pt x="5956300" y="207476"/>
                </a:cubicBezTo>
                <a:cubicBezTo>
                  <a:pt x="7342717" y="635043"/>
                  <a:pt x="9741958" y="1888109"/>
                  <a:pt x="12141200" y="3141176"/>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43E9B296-B331-49F4-9032-9CA42B23857D}"/>
              </a:ext>
            </a:extLst>
          </p:cNvPr>
          <p:cNvSpPr>
            <a:spLocks noGrp="1"/>
          </p:cNvSpPr>
          <p:nvPr>
            <p:ph type="sldNum" sz="quarter" idx="12"/>
          </p:nvPr>
        </p:nvSpPr>
        <p:spPr/>
        <p:txBody>
          <a:bodyPr/>
          <a:lstStyle/>
          <a:p>
            <a:fld id="{738E469F-A6F1-4101-B2D4-6685578B9A92}" type="slidenum">
              <a:rPr lang="zh-CN" altLang="en-US" smtClean="0"/>
              <a:t>3</a:t>
            </a:fld>
            <a:endParaRPr lang="zh-CN" altLang="en-US"/>
          </a:p>
        </p:txBody>
      </p:sp>
    </p:spTree>
    <p:extLst>
      <p:ext uri="{BB962C8B-B14F-4D97-AF65-F5344CB8AC3E}">
        <p14:creationId xmlns:p14="http://schemas.microsoft.com/office/powerpoint/2010/main" val="1773944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4583168"/>
            <a:ext cx="12192000" cy="2274832"/>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2" name="组合 11"/>
          <p:cNvGrpSpPr/>
          <p:nvPr/>
        </p:nvGrpSpPr>
        <p:grpSpPr>
          <a:xfrm>
            <a:off x="230767" y="3009340"/>
            <a:ext cx="3068938" cy="1201115"/>
            <a:chOff x="446220" y="4918940"/>
            <a:chExt cx="3068938" cy="1201115"/>
          </a:xfrm>
        </p:grpSpPr>
        <p:sp>
          <p:nvSpPr>
            <p:cNvPr id="13" name="矩形 12"/>
            <p:cNvSpPr/>
            <p:nvPr/>
          </p:nvSpPr>
          <p:spPr>
            <a:xfrm>
              <a:off x="561875" y="4918940"/>
              <a:ext cx="2837636" cy="523220"/>
            </a:xfrm>
            <a:prstGeom prst="rect">
              <a:avLst/>
            </a:prstGeom>
          </p:spPr>
          <p:txBody>
            <a:bodyPr wrap="none">
              <a:spAutoFit/>
            </a:bodyPr>
            <a:lstStyle/>
            <a:p>
              <a:pPr algn="ctr"/>
              <a:r>
                <a:rPr lang="en-US" altLang="zh-CN" sz="28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When ? &amp; Why?</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14" name="文本框 13"/>
            <p:cNvSpPr txBox="1"/>
            <p:nvPr/>
          </p:nvSpPr>
          <p:spPr>
            <a:xfrm>
              <a:off x="446220" y="5394041"/>
              <a:ext cx="3068938" cy="726014"/>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Usually happens for Sigmoid &amp;Tanh, the derivative close to 0</a:t>
              </a:r>
            </a:p>
          </p:txBody>
        </p:sp>
      </p:grpSp>
      <p:grpSp>
        <p:nvGrpSpPr>
          <p:cNvPr id="27" name="组合 26"/>
          <p:cNvGrpSpPr/>
          <p:nvPr/>
        </p:nvGrpSpPr>
        <p:grpSpPr>
          <a:xfrm>
            <a:off x="230766" y="1365057"/>
            <a:ext cx="3295777" cy="1201115"/>
            <a:chOff x="446219" y="4918940"/>
            <a:chExt cx="3295777" cy="1201115"/>
          </a:xfrm>
        </p:grpSpPr>
        <p:sp>
          <p:nvSpPr>
            <p:cNvPr id="28" name="矩形 27"/>
            <p:cNvSpPr/>
            <p:nvPr/>
          </p:nvSpPr>
          <p:spPr>
            <a:xfrm>
              <a:off x="1397838" y="4918940"/>
              <a:ext cx="1165704" cy="523220"/>
            </a:xfrm>
            <a:prstGeom prst="rect">
              <a:avLst/>
            </a:prstGeom>
          </p:spPr>
          <p:txBody>
            <a:bodyPr wrap="none">
              <a:spAutoFit/>
            </a:bodyPr>
            <a:lstStyle/>
            <a:p>
              <a:pPr algn="ctr"/>
              <a:r>
                <a:rPr lang="en-US" altLang="zh-CN" sz="28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ROOT</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9" name="文本框 28"/>
            <p:cNvSpPr txBox="1"/>
            <p:nvPr/>
          </p:nvSpPr>
          <p:spPr>
            <a:xfrm>
              <a:off x="446219" y="5394041"/>
              <a:ext cx="3295777" cy="726014"/>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The defect of the combination of active function &amp; Back-propagation</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2" name="组合 1"/>
          <p:cNvGrpSpPr/>
          <p:nvPr/>
        </p:nvGrpSpPr>
        <p:grpSpPr>
          <a:xfrm>
            <a:off x="3526544" y="279133"/>
            <a:ext cx="5138911" cy="707886"/>
            <a:chOff x="3722192" y="279133"/>
            <a:chExt cx="5138911" cy="707886"/>
          </a:xfrm>
        </p:grpSpPr>
        <p:sp>
          <p:nvSpPr>
            <p:cNvPr id="42" name="文本框 41"/>
            <p:cNvSpPr txBox="1"/>
            <p:nvPr/>
          </p:nvSpPr>
          <p:spPr>
            <a:xfrm>
              <a:off x="3722192" y="279133"/>
              <a:ext cx="5138911" cy="707886"/>
            </a:xfrm>
            <a:prstGeom prst="rect">
              <a:avLst/>
            </a:prstGeom>
            <a:noFill/>
          </p:spPr>
          <p:txBody>
            <a:bodyPr wrap="square" rtlCol="0">
              <a:spAutoFit/>
            </a:bodyPr>
            <a:lstStyle/>
            <a:p>
              <a:r>
                <a:rPr lang="en-US" altLang="zh-CN" sz="40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V</a:t>
              </a:r>
              <a:r>
                <a:rPr lang="en-US" altLang="zh-CN" sz="38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a</a:t>
              </a:r>
              <a:r>
                <a:rPr lang="en-US" altLang="zh-CN" sz="36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n</a:t>
              </a:r>
              <a:r>
                <a:rPr lang="en-US" altLang="zh-CN" sz="34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i</a:t>
              </a:r>
              <a:r>
                <a:rPr lang="en-US" altLang="zh-CN" sz="32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s</a:t>
              </a:r>
              <a:r>
                <a:rPr lang="en-US" altLang="zh-CN" sz="30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h</a:t>
              </a:r>
              <a:r>
                <a:rPr lang="en-US" altLang="zh-CN" sz="28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i</a:t>
              </a:r>
              <a:r>
                <a:rPr lang="en-US" altLang="zh-CN" sz="26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n</a:t>
              </a:r>
              <a:r>
                <a:rPr lang="en-US" altLang="zh-CN" sz="24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g</a:t>
              </a:r>
              <a:r>
                <a:rPr lang="en-US" altLang="zh-CN" sz="40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rPr>
                <a:t> Gradient</a:t>
              </a:r>
              <a:endParaRPr lang="zh-CN" altLang="en-US" sz="4000" b="1" dirty="0">
                <a:solidFill>
                  <a:srgbClr val="252525"/>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43" name="直接连接符 42"/>
            <p:cNvCxnSpPr>
              <a:cxnSpLocks/>
            </p:cNvCxnSpPr>
            <p:nvPr/>
          </p:nvCxnSpPr>
          <p:spPr>
            <a:xfrm>
              <a:off x="3874932" y="987019"/>
              <a:ext cx="4523344"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pic>
        <p:nvPicPr>
          <p:cNvPr id="55" name="图片 5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4497" y="2699364"/>
            <a:ext cx="5883006" cy="3790336"/>
          </a:xfrm>
          <a:prstGeom prst="rect">
            <a:avLst/>
          </a:prstGeom>
        </p:spPr>
      </p:pic>
      <p:grpSp>
        <p:nvGrpSpPr>
          <p:cNvPr id="68" name="组合 67"/>
          <p:cNvGrpSpPr/>
          <p:nvPr/>
        </p:nvGrpSpPr>
        <p:grpSpPr>
          <a:xfrm>
            <a:off x="8403445" y="1346502"/>
            <a:ext cx="3358865" cy="2547487"/>
            <a:chOff x="219381" y="4918940"/>
            <a:chExt cx="3358865" cy="1468716"/>
          </a:xfrm>
        </p:grpSpPr>
        <p:sp>
          <p:nvSpPr>
            <p:cNvPr id="69" name="矩形 68"/>
            <p:cNvSpPr/>
            <p:nvPr/>
          </p:nvSpPr>
          <p:spPr>
            <a:xfrm>
              <a:off x="383141" y="4918940"/>
              <a:ext cx="3195105" cy="523220"/>
            </a:xfrm>
            <a:prstGeom prst="rect">
              <a:avLst/>
            </a:prstGeom>
          </p:spPr>
          <p:txBody>
            <a:bodyPr wrap="none">
              <a:spAutoFit/>
            </a:bodyPr>
            <a:lstStyle/>
            <a:p>
              <a:pPr algn="ctr"/>
              <a:r>
                <a:rPr lang="en-US" altLang="zh-CN" sz="2800" b="1" dirty="0">
                  <a:solidFill>
                    <a:srgbClr val="252525"/>
                  </a:solidFill>
                  <a:effectLst/>
                  <a:latin typeface="Aharoni" panose="02010803020104030203" pitchFamily="2" charset="-79"/>
                  <a:ea typeface="Microsoft Yi Baiti" panose="03000500000000000000" pitchFamily="66" charset="0"/>
                  <a:cs typeface="Aharoni" panose="02010803020104030203" pitchFamily="2" charset="-79"/>
                </a:rPr>
                <a:t>Current Solution ?</a:t>
              </a:r>
              <a:endParaRPr lang="zh-CN" altLang="en-US" sz="2800" b="1" dirty="0">
                <a:solidFill>
                  <a:srgbClr val="252525"/>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70" name="文本框 69"/>
            <p:cNvSpPr txBox="1"/>
            <p:nvPr/>
          </p:nvSpPr>
          <p:spPr>
            <a:xfrm>
              <a:off x="219381" y="5394041"/>
              <a:ext cx="3295777" cy="993615"/>
            </a:xfrm>
            <a:prstGeom prst="roundRect">
              <a:avLst>
                <a:gd name="adj" fmla="val 6852"/>
              </a:avLst>
            </a:prstGeom>
            <a:noFill/>
            <a:ln>
              <a:noFill/>
            </a:ln>
          </p:spPr>
          <p:txBody>
            <a:bodyPr wrap="square" rtlCol="0">
              <a:spAutoFit/>
            </a:bodyPr>
            <a:lstStyle/>
            <a:p>
              <a:pPr marL="342900" indent="-342900" algn="ctr">
                <a:lnSpc>
                  <a:spcPct val="130000"/>
                </a:lnSpc>
                <a:buFont typeface="+mj-lt"/>
                <a:buAutoNum type="arabicPeriod"/>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Use alternative active function, such as </a:t>
              </a:r>
              <a:r>
                <a:rPr lang="en-US" altLang="zh-CN" sz="1600"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ReLU</a:t>
              </a: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a:t>
              </a:r>
              <a:r>
                <a:rPr lang="en-US" altLang="zh-CN" sz="1600" dirty="0" err="1">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MaxOut</a:t>
              </a:r>
              <a:endPar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endParaRPr>
            </a:p>
            <a:p>
              <a:pPr marL="342900" indent="-342900" algn="ctr">
                <a:lnSpc>
                  <a:spcPct val="130000"/>
                </a:lnSpc>
                <a:buFont typeface="+mj-lt"/>
                <a:buAutoNum type="arabicPeriod"/>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normalized initialization and intermediate normalization layers</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pic>
        <p:nvPicPr>
          <p:cNvPr id="3" name="图片 2">
            <a:extLst>
              <a:ext uri="{FF2B5EF4-FFF2-40B4-BE49-F238E27FC236}">
                <a16:creationId xmlns:a16="http://schemas.microsoft.com/office/drawing/2014/main" id="{F4436350-7B9E-42B5-881F-24F8C3FB8627}"/>
              </a:ext>
            </a:extLst>
          </p:cNvPr>
          <p:cNvPicPr>
            <a:picLocks/>
          </p:cNvPicPr>
          <p:nvPr/>
        </p:nvPicPr>
        <p:blipFill>
          <a:blip r:embed="rId3"/>
          <a:stretch>
            <a:fillRect/>
          </a:stretch>
        </p:blipFill>
        <p:spPr>
          <a:xfrm>
            <a:off x="3874932" y="3113381"/>
            <a:ext cx="4370400" cy="2757600"/>
          </a:xfrm>
          <a:prstGeom prst="rect">
            <a:avLst/>
          </a:prstGeom>
          <a:ln>
            <a:noFill/>
          </a:ln>
          <a:effectLst>
            <a:outerShdw blurRad="190500" algn="tl" rotWithShape="0">
              <a:srgbClr val="000000">
                <a:alpha val="70000"/>
              </a:srgbClr>
            </a:outerShdw>
          </a:effectLst>
        </p:spPr>
      </p:pic>
      <p:pic>
        <p:nvPicPr>
          <p:cNvPr id="1026" name="Picture 2">
            <a:extLst>
              <a:ext uri="{FF2B5EF4-FFF2-40B4-BE49-F238E27FC236}">
                <a16:creationId xmlns:a16="http://schemas.microsoft.com/office/drawing/2014/main" id="{5AF632E4-24D1-4862-951C-92112E97CD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3395" y="3882677"/>
            <a:ext cx="3758605" cy="60950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A311E84C-2999-4BFB-9A19-4A36441C7B1D}"/>
              </a:ext>
            </a:extLst>
          </p:cNvPr>
          <p:cNvSpPr>
            <a:spLocks noGrp="1"/>
          </p:cNvSpPr>
          <p:nvPr>
            <p:ph type="sldNum" sz="quarter" idx="12"/>
          </p:nvPr>
        </p:nvSpPr>
        <p:spPr/>
        <p:txBody>
          <a:bodyPr/>
          <a:lstStyle/>
          <a:p>
            <a:fld id="{738E469F-A6F1-4101-B2D4-6685578B9A92}" type="slidenum">
              <a:rPr lang="zh-CN" altLang="en-US" smtClean="0"/>
              <a:t>4</a:t>
            </a:fld>
            <a:endParaRPr lang="zh-CN" altLang="en-US"/>
          </a:p>
        </p:txBody>
      </p:sp>
    </p:spTree>
    <p:extLst>
      <p:ext uri="{BB962C8B-B14F-4D97-AF65-F5344CB8AC3E}">
        <p14:creationId xmlns:p14="http://schemas.microsoft.com/office/powerpoint/2010/main" val="2379387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8423385" y="337209"/>
            <a:ext cx="3579529" cy="3507827"/>
            <a:chOff x="95590" y="113391"/>
            <a:chExt cx="4952004" cy="3507827"/>
          </a:xfrm>
        </p:grpSpPr>
        <p:sp>
          <p:nvSpPr>
            <p:cNvPr id="26" name="矩形 25"/>
            <p:cNvSpPr/>
            <p:nvPr/>
          </p:nvSpPr>
          <p:spPr>
            <a:xfrm>
              <a:off x="95590" y="113391"/>
              <a:ext cx="4870364" cy="584775"/>
            </a:xfrm>
            <a:prstGeom prst="rect">
              <a:avLst/>
            </a:prstGeom>
          </p:spPr>
          <p:txBody>
            <a:bodyPr wrap="none">
              <a:spAutoFit/>
            </a:bodyPr>
            <a:lstStyle/>
            <a:p>
              <a:pPr algn="ctr"/>
              <a:r>
                <a:rPr lang="en-US" altLang="zh-CN" sz="3200" b="1" dirty="0">
                  <a:solidFill>
                    <a:schemeClr val="tx1">
                      <a:lumMod val="85000"/>
                      <a:lumOff val="15000"/>
                    </a:schemeClr>
                  </a:solidFill>
                  <a:effectLst/>
                  <a:latin typeface="Aharoni" panose="02010803020104030203" pitchFamily="2" charset="-79"/>
                  <a:ea typeface="Microsoft Yi Baiti" panose="03000500000000000000" pitchFamily="66" charset="0"/>
                  <a:cs typeface="Aharoni" panose="02010803020104030203" pitchFamily="2" charset="-79"/>
                </a:rPr>
                <a:t>Typical Examples</a:t>
              </a:r>
              <a:endParaRPr lang="zh-CN" altLang="en-US" sz="32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7" name="文本框 26"/>
            <p:cNvSpPr txBox="1"/>
            <p:nvPr/>
          </p:nvSpPr>
          <p:spPr>
            <a:xfrm>
              <a:off x="952330" y="2230264"/>
              <a:ext cx="4095264" cy="1390954"/>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Training error and test error on CIFAR-10</a:t>
              </a:r>
            </a:p>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with 20-layer and 56-layer “plain” networks.</a:t>
              </a:r>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sp>
        <p:nvSpPr>
          <p:cNvPr id="39" name="任意多边形 38"/>
          <p:cNvSpPr>
            <a:spLocks noChangeAspect="1"/>
          </p:cNvSpPr>
          <p:nvPr/>
        </p:nvSpPr>
        <p:spPr>
          <a:xfrm>
            <a:off x="-1" y="-1192"/>
            <a:ext cx="4511675" cy="6859192"/>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42" name="组合 41"/>
          <p:cNvGrpSpPr/>
          <p:nvPr/>
        </p:nvGrpSpPr>
        <p:grpSpPr>
          <a:xfrm>
            <a:off x="248099" y="976208"/>
            <a:ext cx="3483811" cy="729697"/>
            <a:chOff x="565306" y="1208432"/>
            <a:chExt cx="3483811" cy="729697"/>
          </a:xfrm>
        </p:grpSpPr>
        <p:sp>
          <p:nvSpPr>
            <p:cNvPr id="43" name="文本框 42"/>
            <p:cNvSpPr txBox="1"/>
            <p:nvPr/>
          </p:nvSpPr>
          <p:spPr>
            <a:xfrm>
              <a:off x="565306" y="1208432"/>
              <a:ext cx="3483811" cy="707886"/>
            </a:xfrm>
            <a:prstGeom prst="rect">
              <a:avLst/>
            </a:prstGeom>
            <a:noFill/>
          </p:spPr>
          <p:txBody>
            <a:bodyPr wrap="square" rtlCol="0">
              <a:spAutoFit/>
            </a:bodyPr>
            <a:lstStyle/>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Degradation</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44" name="直接连接符 43"/>
            <p:cNvCxnSpPr>
              <a:cxnSpLocks/>
            </p:cNvCxnSpPr>
            <p:nvPr/>
          </p:nvCxnSpPr>
          <p:spPr>
            <a:xfrm>
              <a:off x="644113" y="1938129"/>
              <a:ext cx="301997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5" name="文本框 44"/>
          <p:cNvSpPr txBox="1"/>
          <p:nvPr/>
        </p:nvSpPr>
        <p:spPr>
          <a:xfrm rot="10800000">
            <a:off x="74950" y="4978936"/>
            <a:ext cx="824459"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sp>
        <p:nvSpPr>
          <p:cNvPr id="46" name="文本框 45"/>
          <p:cNvSpPr txBox="1"/>
          <p:nvPr/>
        </p:nvSpPr>
        <p:spPr>
          <a:xfrm>
            <a:off x="189086" y="2286000"/>
            <a:ext cx="3983757" cy="2055894"/>
          </a:xfrm>
          <a:prstGeom prst="roundRect">
            <a:avLst>
              <a:gd name="adj" fmla="val 6852"/>
            </a:avLst>
          </a:prstGeom>
          <a:noFill/>
          <a:ln>
            <a:noFill/>
          </a:ln>
        </p:spPr>
        <p:txBody>
          <a:bodyPr wrap="square" rtlCol="0">
            <a:spAutoFit/>
          </a:bodyPr>
          <a:lstStyle/>
          <a:p>
            <a:pPr marL="285750" indent="-285750">
              <a:lnSpc>
                <a:spcPct val="130000"/>
              </a:lnSpc>
              <a:buFont typeface="Arial" panose="020B0604020202020204" pitchFamily="34" charset="0"/>
              <a:buChar char="•"/>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With the network depth increasing, accuracy gets saturated and then degrades rapidly. (not caused by overfitting)</a:t>
            </a:r>
          </a:p>
          <a:p>
            <a:pPr marL="285750" indent="-285750">
              <a:lnSpc>
                <a:spcPct val="130000"/>
              </a:lnSpc>
              <a:buFont typeface="Arial" panose="020B0604020202020204" pitchFamily="34" charset="0"/>
              <a:buChar char="•"/>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Adding more layers to a suitably deep model leads to higher training error</a:t>
            </a:r>
          </a:p>
        </p:txBody>
      </p:sp>
      <p:pic>
        <p:nvPicPr>
          <p:cNvPr id="3" name="图片 2">
            <a:extLst>
              <a:ext uri="{FF2B5EF4-FFF2-40B4-BE49-F238E27FC236}">
                <a16:creationId xmlns:a16="http://schemas.microsoft.com/office/drawing/2014/main" id="{B4C68D59-1BC0-4A48-8055-4DC6A16C85CA}"/>
              </a:ext>
            </a:extLst>
          </p:cNvPr>
          <p:cNvPicPr>
            <a:picLocks noChangeAspect="1"/>
          </p:cNvPicPr>
          <p:nvPr/>
        </p:nvPicPr>
        <p:blipFill rotWithShape="1">
          <a:blip r:embed="rId2">
            <a:clrChange>
              <a:clrFrom>
                <a:srgbClr val="FFFFFF"/>
              </a:clrFrom>
              <a:clrTo>
                <a:srgbClr val="FFFFFF">
                  <a:alpha val="0"/>
                </a:srgbClr>
              </a:clrTo>
            </a:clrChange>
          </a:blip>
          <a:srcRect r="51974" b="32784"/>
          <a:stretch/>
        </p:blipFill>
        <p:spPr>
          <a:xfrm>
            <a:off x="4223389" y="-227688"/>
            <a:ext cx="4621731" cy="3377247"/>
          </a:xfrm>
          <a:prstGeom prst="rect">
            <a:avLst/>
          </a:prstGeom>
        </p:spPr>
      </p:pic>
      <p:pic>
        <p:nvPicPr>
          <p:cNvPr id="31" name="图片 30">
            <a:extLst>
              <a:ext uri="{FF2B5EF4-FFF2-40B4-BE49-F238E27FC236}">
                <a16:creationId xmlns:a16="http://schemas.microsoft.com/office/drawing/2014/main" id="{9DB8739B-EFD9-4AC2-86DA-773C0D847646}"/>
              </a:ext>
            </a:extLst>
          </p:cNvPr>
          <p:cNvPicPr>
            <a:picLocks noChangeAspect="1"/>
          </p:cNvPicPr>
          <p:nvPr/>
        </p:nvPicPr>
        <p:blipFill rotWithShape="1">
          <a:blip r:embed="rId2">
            <a:clrChange>
              <a:clrFrom>
                <a:srgbClr val="FFFFFF"/>
              </a:clrFrom>
              <a:clrTo>
                <a:srgbClr val="FFFFFF">
                  <a:alpha val="0"/>
                </a:srgbClr>
              </a:clrTo>
            </a:clrChange>
          </a:blip>
          <a:srcRect l="47572" b="32784"/>
          <a:stretch/>
        </p:blipFill>
        <p:spPr>
          <a:xfrm>
            <a:off x="4361930" y="2802018"/>
            <a:ext cx="5045339" cy="3377247"/>
          </a:xfrm>
          <a:prstGeom prst="rect">
            <a:avLst/>
          </a:prstGeom>
        </p:spPr>
      </p:pic>
      <p:sp>
        <p:nvSpPr>
          <p:cNvPr id="32" name="文本框 31">
            <a:extLst>
              <a:ext uri="{FF2B5EF4-FFF2-40B4-BE49-F238E27FC236}">
                <a16:creationId xmlns:a16="http://schemas.microsoft.com/office/drawing/2014/main" id="{1DBF3C41-4AB4-438B-B546-457D8FAAD528}"/>
              </a:ext>
            </a:extLst>
          </p:cNvPr>
          <p:cNvSpPr txBox="1"/>
          <p:nvPr/>
        </p:nvSpPr>
        <p:spPr>
          <a:xfrm>
            <a:off x="4118550" y="6180487"/>
            <a:ext cx="8073450" cy="647224"/>
          </a:xfrm>
          <a:prstGeom prst="roundRect">
            <a:avLst>
              <a:gd name="adj" fmla="val 6852"/>
            </a:avLst>
          </a:prstGeom>
          <a:noFill/>
          <a:ln>
            <a:noFill/>
          </a:ln>
        </p:spPr>
        <p:txBody>
          <a:bodyPr wrap="square" rtlCol="0">
            <a:spAutoFit/>
          </a:bodyPr>
          <a:lstStyle/>
          <a:p>
            <a:pPr algn="r">
              <a:lnSpc>
                <a:spcPct val="130000"/>
              </a:lnSpc>
            </a:pPr>
            <a:r>
              <a:rPr lang="en-US" altLang="zh-CN" sz="1400" b="1"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Source: He K , Zhang X , Ren S , et al. Deep Residual Learning for Image Recognition[C]// 2016 IEEE Conference on Computer Vision and Pattern Recognition (CVPR). IEEE Computer Society, 2016.</a:t>
            </a:r>
            <a:endParaRPr lang="zh-CN" altLang="en-US" sz="1400" b="1"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sp>
        <p:nvSpPr>
          <p:cNvPr id="2" name="灯片编号占位符 1">
            <a:extLst>
              <a:ext uri="{FF2B5EF4-FFF2-40B4-BE49-F238E27FC236}">
                <a16:creationId xmlns:a16="http://schemas.microsoft.com/office/drawing/2014/main" id="{912612A4-8109-4E31-A9FB-97105ED82EAC}"/>
              </a:ext>
            </a:extLst>
          </p:cNvPr>
          <p:cNvSpPr>
            <a:spLocks noGrp="1"/>
          </p:cNvSpPr>
          <p:nvPr>
            <p:ph type="sldNum" sz="quarter" idx="12"/>
          </p:nvPr>
        </p:nvSpPr>
        <p:spPr/>
        <p:txBody>
          <a:bodyPr/>
          <a:lstStyle/>
          <a:p>
            <a:fld id="{738E469F-A6F1-4101-B2D4-6685578B9A92}" type="slidenum">
              <a:rPr lang="zh-CN" altLang="en-US" smtClean="0"/>
              <a:t>5</a:t>
            </a:fld>
            <a:endParaRPr lang="zh-CN" altLang="en-US"/>
          </a:p>
        </p:txBody>
      </p:sp>
    </p:spTree>
    <p:extLst>
      <p:ext uri="{BB962C8B-B14F-4D97-AF65-F5344CB8AC3E}">
        <p14:creationId xmlns:p14="http://schemas.microsoft.com/office/powerpoint/2010/main" val="4137275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2286000"/>
            <a:ext cx="12192000" cy="2286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0" name="组合 19"/>
          <p:cNvGrpSpPr/>
          <p:nvPr/>
        </p:nvGrpSpPr>
        <p:grpSpPr>
          <a:xfrm>
            <a:off x="2289585" y="2705725"/>
            <a:ext cx="6987580" cy="1446550"/>
            <a:chOff x="2271358" y="2705725"/>
            <a:chExt cx="6987580" cy="1446550"/>
          </a:xfrm>
        </p:grpSpPr>
        <p:sp>
          <p:nvSpPr>
            <p:cNvPr id="21" name="文本框 20"/>
            <p:cNvSpPr txBox="1"/>
            <p:nvPr/>
          </p:nvSpPr>
          <p:spPr>
            <a:xfrm rot="10800000">
              <a:off x="227135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22" name="组合 21"/>
            <p:cNvGrpSpPr/>
            <p:nvPr/>
          </p:nvGrpSpPr>
          <p:grpSpPr>
            <a:xfrm>
              <a:off x="3552412" y="2705725"/>
              <a:ext cx="5706526" cy="1446550"/>
              <a:chOff x="3844450" y="2724636"/>
              <a:chExt cx="5706526" cy="1446550"/>
            </a:xfrm>
          </p:grpSpPr>
          <p:sp>
            <p:nvSpPr>
              <p:cNvPr id="23" name="文本框 22"/>
              <p:cNvSpPr txBox="1"/>
              <p:nvPr/>
            </p:nvSpPr>
            <p:spPr>
              <a:xfrm>
                <a:off x="3844450" y="2724636"/>
                <a:ext cx="1290644" cy="144655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10601030101010101" pitchFamily="2" charset="-122"/>
                    <a:cs typeface="Aharoni" panose="02010803020104030203" pitchFamily="2" charset="-79"/>
                  </a:defRPr>
                </a:lvl1pPr>
              </a:lstStyle>
              <a:p>
                <a:r>
                  <a:rPr lang="en-US" altLang="zh-CN" sz="8800" dirty="0">
                    <a:solidFill>
                      <a:schemeClr val="accent1"/>
                    </a:solidFill>
                  </a:rPr>
                  <a:t>02</a:t>
                </a:r>
                <a:endParaRPr lang="zh-CN" altLang="en-US" sz="8800" dirty="0">
                  <a:solidFill>
                    <a:schemeClr val="accent1"/>
                  </a:solidFill>
                </a:endParaRPr>
              </a:p>
            </p:txBody>
          </p:sp>
          <p:grpSp>
            <p:nvGrpSpPr>
              <p:cNvPr id="24" name="组合 23"/>
              <p:cNvGrpSpPr/>
              <p:nvPr/>
            </p:nvGrpSpPr>
            <p:grpSpPr>
              <a:xfrm>
                <a:off x="4799217" y="2956410"/>
                <a:ext cx="4751759" cy="983003"/>
                <a:chOff x="7340441" y="1015664"/>
                <a:chExt cx="4751759" cy="983003"/>
              </a:xfrm>
            </p:grpSpPr>
            <p:sp>
              <p:nvSpPr>
                <p:cNvPr id="25" name="矩形 24"/>
                <p:cNvSpPr/>
                <p:nvPr/>
              </p:nvSpPr>
              <p:spPr>
                <a:xfrm>
                  <a:off x="7340441" y="1015664"/>
                  <a:ext cx="4366901" cy="646331"/>
                </a:xfrm>
                <a:prstGeom prst="rect">
                  <a:avLst/>
                </a:prstGeom>
              </p:spPr>
              <p:txBody>
                <a:bodyPr wrap="none">
                  <a:spAutoFit/>
                </a:bodyPr>
                <a:lstStyle/>
                <a:p>
                  <a:pPr algn="ctr"/>
                  <a:r>
                    <a:rPr lang="en-US" altLang="zh-CN" sz="3600" b="1" dirty="0">
                      <a:solidFill>
                        <a:schemeClr val="bg1"/>
                      </a:solidFill>
                      <a:effectLst/>
                      <a:latin typeface="Aharoni" panose="02010803020104030203" pitchFamily="2" charset="-79"/>
                      <a:ea typeface="Microsoft Yi Baiti" panose="03000500000000000000" pitchFamily="66" charset="0"/>
                      <a:cs typeface="Aharoni" panose="02010803020104030203" pitchFamily="2" charset="-79"/>
                    </a:rPr>
                    <a:t>Method/ Main Idea</a:t>
                  </a:r>
                  <a:endParaRPr lang="zh-CN" altLang="en-US" sz="3600" b="1" dirty="0">
                    <a:solidFill>
                      <a:schemeClr val="bg1"/>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26" name="文本框 25"/>
                <p:cNvSpPr txBox="1"/>
                <p:nvPr/>
              </p:nvSpPr>
              <p:spPr>
                <a:xfrm>
                  <a:off x="7528756" y="1605124"/>
                  <a:ext cx="4563444" cy="393543"/>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Skip Connection &amp; Identity/Residual Mapping</a:t>
                  </a:r>
                </a:p>
              </p:txBody>
            </p:sp>
          </p:grpSp>
        </p:grpSp>
      </p:grpSp>
      <p:sp>
        <p:nvSpPr>
          <p:cNvPr id="2" name="矩形 1">
            <a:extLst>
              <a:ext uri="{FF2B5EF4-FFF2-40B4-BE49-F238E27FC236}">
                <a16:creationId xmlns:a16="http://schemas.microsoft.com/office/drawing/2014/main" id="{1FA0B636-5067-48D2-9D49-74F3373316EF}"/>
              </a:ext>
            </a:extLst>
          </p:cNvPr>
          <p:cNvSpPr/>
          <p:nvPr/>
        </p:nvSpPr>
        <p:spPr>
          <a:xfrm>
            <a:off x="3068439" y="4870047"/>
            <a:ext cx="7280833" cy="1077218"/>
          </a:xfrm>
          <a:prstGeom prst="rect">
            <a:avLst/>
          </a:prstGeom>
        </p:spPr>
        <p:txBody>
          <a:bodyPr wrap="square">
            <a:spAutoFit/>
          </a:bodyPr>
          <a:lstStyle/>
          <a:p>
            <a:pPr lvl="0" algn="ctr"/>
            <a:r>
              <a:rPr lang="en-US" altLang="zh-CN" sz="3200" dirty="0">
                <a:latin typeface="Aharoni" panose="02010803020104030203" pitchFamily="2" charset="-79"/>
                <a:ea typeface="Microsoft YaHei UI" panose="020B0503020204020204" pitchFamily="34" charset="-122"/>
                <a:cs typeface="Aharoni" panose="02010803020104030203" pitchFamily="2" charset="-79"/>
              </a:rPr>
              <a:t>If more layers don’t work, </a:t>
            </a:r>
          </a:p>
          <a:p>
            <a:pPr lvl="0" algn="ctr"/>
            <a:r>
              <a:rPr lang="en-US" altLang="zh-CN" sz="3200" dirty="0">
                <a:latin typeface="Aharoni" panose="02010803020104030203" pitchFamily="2" charset="-79"/>
                <a:ea typeface="Microsoft YaHei UI" panose="020B0503020204020204" pitchFamily="34" charset="-122"/>
                <a:cs typeface="Aharoni" panose="02010803020104030203" pitchFamily="2" charset="-79"/>
              </a:rPr>
              <a:t>we are not stacking it right !</a:t>
            </a:r>
            <a:endParaRPr lang="zh-CN" altLang="en-US" sz="3200" dirty="0">
              <a:latin typeface="Aharoni" panose="02010803020104030203" pitchFamily="2" charset="-79"/>
              <a:ea typeface="Microsoft YaHei UI" panose="020B0503020204020204" pitchFamily="34" charset="-122"/>
              <a:cs typeface="Aharoni" panose="02010803020104030203" pitchFamily="2" charset="-79"/>
            </a:endParaRPr>
          </a:p>
        </p:txBody>
      </p:sp>
      <p:sp>
        <p:nvSpPr>
          <p:cNvPr id="3" name="灯片编号占位符 2">
            <a:extLst>
              <a:ext uri="{FF2B5EF4-FFF2-40B4-BE49-F238E27FC236}">
                <a16:creationId xmlns:a16="http://schemas.microsoft.com/office/drawing/2014/main" id="{A85E9B85-954B-4ABF-BCED-967D0F55FE40}"/>
              </a:ext>
            </a:extLst>
          </p:cNvPr>
          <p:cNvSpPr>
            <a:spLocks noGrp="1"/>
          </p:cNvSpPr>
          <p:nvPr>
            <p:ph type="sldNum" sz="quarter" idx="12"/>
          </p:nvPr>
        </p:nvSpPr>
        <p:spPr/>
        <p:txBody>
          <a:bodyPr/>
          <a:lstStyle/>
          <a:p>
            <a:fld id="{738E469F-A6F1-4101-B2D4-6685578B9A92}" type="slidenum">
              <a:rPr lang="zh-CN" altLang="en-US" smtClean="0"/>
              <a:t>6</a:t>
            </a:fld>
            <a:endParaRPr lang="zh-CN" altLang="en-US"/>
          </a:p>
        </p:txBody>
      </p:sp>
    </p:spTree>
    <p:extLst>
      <p:ext uri="{BB962C8B-B14F-4D97-AF65-F5344CB8AC3E}">
        <p14:creationId xmlns:p14="http://schemas.microsoft.com/office/powerpoint/2010/main" val="794011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a:spLocks noChangeAspect="1"/>
          </p:cNvSpPr>
          <p:nvPr/>
        </p:nvSpPr>
        <p:spPr>
          <a:xfrm>
            <a:off x="7680326" y="0"/>
            <a:ext cx="4511674" cy="6859192"/>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 name="组合 26"/>
          <p:cNvGrpSpPr/>
          <p:nvPr/>
        </p:nvGrpSpPr>
        <p:grpSpPr>
          <a:xfrm>
            <a:off x="7566169" y="128798"/>
            <a:ext cx="4625831" cy="4761829"/>
            <a:chOff x="-493119" y="339607"/>
            <a:chExt cx="4625831" cy="4761829"/>
          </a:xfrm>
        </p:grpSpPr>
        <p:grpSp>
          <p:nvGrpSpPr>
            <p:cNvPr id="29" name="组合 28"/>
            <p:cNvGrpSpPr/>
            <p:nvPr/>
          </p:nvGrpSpPr>
          <p:grpSpPr>
            <a:xfrm>
              <a:off x="-493119" y="339607"/>
              <a:ext cx="4625831" cy="3170099"/>
              <a:chOff x="-250862" y="339607"/>
              <a:chExt cx="4625831" cy="3170099"/>
            </a:xfrm>
          </p:grpSpPr>
          <p:sp>
            <p:nvSpPr>
              <p:cNvPr id="31" name="文本框 30"/>
              <p:cNvSpPr txBox="1"/>
              <p:nvPr/>
            </p:nvSpPr>
            <p:spPr>
              <a:xfrm>
                <a:off x="-250862" y="339607"/>
                <a:ext cx="4625831" cy="3170099"/>
              </a:xfrm>
              <a:prstGeom prst="rect">
                <a:avLst/>
              </a:prstGeom>
              <a:noFill/>
            </p:spPr>
            <p:txBody>
              <a:bodyPr wrap="square" rtlCol="0">
                <a:spAutoFit/>
              </a:bodyPr>
              <a:lstStyle/>
              <a:p>
                <a:pPr algn="r"/>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How </a:t>
                </a:r>
              </a:p>
              <a:p>
                <a:pPr algn="r"/>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Skip Connection</a:t>
                </a:r>
              </a:p>
              <a:p>
                <a:pPr algn="r"/>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&amp;</a:t>
                </a:r>
              </a:p>
              <a:p>
                <a:pPr algn="r"/>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Residual Mapping Works?</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32" name="直接连接符 31"/>
              <p:cNvCxnSpPr>
                <a:cxnSpLocks/>
              </p:cNvCxnSpPr>
              <p:nvPr/>
            </p:nvCxnSpPr>
            <p:spPr>
              <a:xfrm>
                <a:off x="2483806" y="3474359"/>
                <a:ext cx="1689908" cy="23105"/>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429491" y="4060402"/>
              <a:ext cx="3646328" cy="1041034"/>
            </a:xfrm>
            <a:prstGeom prst="roundRect">
              <a:avLst>
                <a:gd name="adj" fmla="val 6852"/>
              </a:avLst>
            </a:prstGeom>
            <a:noFill/>
            <a:ln>
              <a:noFill/>
            </a:ln>
          </p:spPr>
          <p:txBody>
            <a:bodyPr wrap="square" rtlCol="0">
              <a:spAutoFit/>
            </a:bodyPr>
            <a:lstStyle/>
            <a:p>
              <a:pPr algn="r">
                <a:lnSpc>
                  <a:spcPct val="130000"/>
                </a:lnSpc>
              </a:pPr>
              <a:r>
                <a:rPr lang="en-US" altLang="zh-CN" sz="2400" dirty="0">
                  <a:solidFill>
                    <a:schemeClr val="bg1"/>
                  </a:solidFill>
                  <a:latin typeface="Leelawadee UI" panose="020B0502040204020203" pitchFamily="34" charset="-34"/>
                  <a:cs typeface="Leelawadee UI" panose="020B0502040204020203" pitchFamily="34" charset="-34"/>
                </a:rPr>
                <a:t>Skip Connection </a:t>
              </a:r>
            </a:p>
            <a:p>
              <a:pPr algn="r">
                <a:lnSpc>
                  <a:spcPct val="130000"/>
                </a:lnSpc>
              </a:pPr>
              <a:r>
                <a:rPr lang="en-US" altLang="zh-CN" sz="2400" dirty="0">
                  <a:solidFill>
                    <a:schemeClr val="bg1"/>
                  </a:solidFill>
                  <a:latin typeface="Leelawadee UI" panose="020B0502040204020203" pitchFamily="34" charset="-34"/>
                  <a:cs typeface="Leelawadee UI" panose="020B0502040204020203" pitchFamily="34" charset="-34"/>
                </a:rPr>
                <a:t>&amp; Residual Mapping</a:t>
              </a:r>
              <a:endParaRPr lang="zh-CN" altLang="en-US" sz="2400" dirty="0">
                <a:solidFill>
                  <a:schemeClr val="bg1"/>
                </a:solidFill>
                <a:latin typeface="Leelawadee UI" panose="020B0502040204020203" pitchFamily="34" charset="-34"/>
                <a:cs typeface="Leelawadee UI" panose="020B0502040204020203" pitchFamily="34" charset="-34"/>
              </a:endParaRPr>
            </a:p>
          </p:txBody>
        </p:sp>
      </p:grpSp>
      <p:sp>
        <p:nvSpPr>
          <p:cNvPr id="28" name="文本框 27"/>
          <p:cNvSpPr txBox="1"/>
          <p:nvPr/>
        </p:nvSpPr>
        <p:spPr>
          <a:xfrm>
            <a:off x="11276125" y="3860933"/>
            <a:ext cx="824459"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sp>
        <p:nvSpPr>
          <p:cNvPr id="35" name="椭圆 34"/>
          <p:cNvSpPr/>
          <p:nvPr/>
        </p:nvSpPr>
        <p:spPr>
          <a:xfrm>
            <a:off x="7439391" y="5083966"/>
            <a:ext cx="631034" cy="631034"/>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p:cNvSpPr/>
          <p:nvPr/>
        </p:nvSpPr>
        <p:spPr>
          <a:xfrm>
            <a:off x="9349412" y="5914293"/>
            <a:ext cx="540392" cy="540392"/>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a:off x="10940115" y="5836411"/>
            <a:ext cx="205676" cy="20567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33" name="组合 32">
            <a:extLst>
              <a:ext uri="{FF2B5EF4-FFF2-40B4-BE49-F238E27FC236}">
                <a16:creationId xmlns:a16="http://schemas.microsoft.com/office/drawing/2014/main" id="{B02B9F0A-9139-4AB5-93A7-42708C1447BB}"/>
              </a:ext>
            </a:extLst>
          </p:cNvPr>
          <p:cNvGrpSpPr/>
          <p:nvPr/>
        </p:nvGrpSpPr>
        <p:grpSpPr>
          <a:xfrm>
            <a:off x="420801" y="999307"/>
            <a:ext cx="2977642" cy="3089619"/>
            <a:chOff x="1395725" y="1563619"/>
            <a:chExt cx="2977642" cy="3089619"/>
          </a:xfrm>
        </p:grpSpPr>
        <p:sp>
          <p:nvSpPr>
            <p:cNvPr id="34" name="矩形 33">
              <a:extLst>
                <a:ext uri="{FF2B5EF4-FFF2-40B4-BE49-F238E27FC236}">
                  <a16:creationId xmlns:a16="http://schemas.microsoft.com/office/drawing/2014/main" id="{52A02E11-2465-4280-BA81-0822E9BD0715}"/>
                </a:ext>
              </a:extLst>
            </p:cNvPr>
            <p:cNvSpPr/>
            <p:nvPr/>
          </p:nvSpPr>
          <p:spPr>
            <a:xfrm>
              <a:off x="1514874" y="1563619"/>
              <a:ext cx="2643672" cy="523220"/>
            </a:xfrm>
            <a:prstGeom prst="rect">
              <a:avLst/>
            </a:prstGeom>
          </p:spPr>
          <p:txBody>
            <a:bodyPr wrap="none">
              <a:spAutoFit/>
            </a:bodyPr>
            <a:lstStyle/>
            <a:p>
              <a:pPr algn="ctr"/>
              <a:r>
                <a:rPr lang="en-US" altLang="zh-CN" sz="2800" b="1" dirty="0">
                  <a:solidFill>
                    <a:schemeClr val="tx1">
                      <a:lumMod val="85000"/>
                      <a:lumOff val="15000"/>
                    </a:schemeClr>
                  </a:solidFill>
                  <a:effectLst/>
                  <a:latin typeface="Aharoni" panose="02010803020104030203" pitchFamily="2" charset="-79"/>
                  <a:ea typeface="Microsoft Yi Baiti" panose="03000500000000000000" pitchFamily="66" charset="0"/>
                  <a:cs typeface="Aharoni" panose="02010803020104030203" pitchFamily="2" charset="-79"/>
                </a:rPr>
                <a:t>Residual Block</a:t>
              </a:r>
              <a:endParaRPr lang="zh-CN" altLang="en-US" sz="28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p:sp>
          <p:nvSpPr>
            <p:cNvPr id="38" name="文本框 37">
              <a:extLst>
                <a:ext uri="{FF2B5EF4-FFF2-40B4-BE49-F238E27FC236}">
                  <a16:creationId xmlns:a16="http://schemas.microsoft.com/office/drawing/2014/main" id="{95C5BE64-366E-47F7-9FAE-1C86A99B6AC5}"/>
                </a:ext>
              </a:extLst>
            </p:cNvPr>
            <p:cNvSpPr txBox="1"/>
            <p:nvPr/>
          </p:nvSpPr>
          <p:spPr>
            <a:xfrm>
              <a:off x="1395725" y="3850967"/>
              <a:ext cx="2977642" cy="802271"/>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Introducing </a:t>
              </a:r>
              <a:r>
                <a:rPr lang="en-US" altLang="zh-CN" b="1"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Identity Shortcut</a:t>
              </a:r>
              <a:r>
                <a:rPr lang="zh-CN" altLang="en-US" b="1"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a:t>
              </a:r>
              <a:r>
                <a:rPr lang="en-US" altLang="zh-CN" b="1"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Skip Connection</a:t>
              </a:r>
              <a:r>
                <a:rPr lang="zh-CN" altLang="en-US" b="1"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a:t>
              </a:r>
              <a:endParaRPr lang="zh-CN" altLang="en-US" sz="1600" b="1"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p:grpSp>
      <p:grpSp>
        <p:nvGrpSpPr>
          <p:cNvPr id="39" name="组合 38">
            <a:extLst>
              <a:ext uri="{FF2B5EF4-FFF2-40B4-BE49-F238E27FC236}">
                <a16:creationId xmlns:a16="http://schemas.microsoft.com/office/drawing/2014/main" id="{DD8B84D1-2C20-449B-9E4F-48ADB2724E1A}"/>
              </a:ext>
            </a:extLst>
          </p:cNvPr>
          <p:cNvGrpSpPr/>
          <p:nvPr/>
        </p:nvGrpSpPr>
        <p:grpSpPr>
          <a:xfrm>
            <a:off x="221750" y="3995310"/>
            <a:ext cx="3130985" cy="906657"/>
            <a:chOff x="6587522" y="3683283"/>
            <a:chExt cx="3130985" cy="906657"/>
          </a:xfrm>
        </p:grpSpPr>
        <p:sp>
          <p:nvSpPr>
            <p:cNvPr id="44" name="矩形 43">
              <a:extLst>
                <a:ext uri="{FF2B5EF4-FFF2-40B4-BE49-F238E27FC236}">
                  <a16:creationId xmlns:a16="http://schemas.microsoft.com/office/drawing/2014/main" id="{A9A2A5E8-E35D-4728-BAD6-1813EC9EC320}"/>
                </a:ext>
              </a:extLst>
            </p:cNvPr>
            <p:cNvSpPr/>
            <p:nvPr/>
          </p:nvSpPr>
          <p:spPr>
            <a:xfrm>
              <a:off x="6587522" y="3683283"/>
              <a:ext cx="3130985" cy="523220"/>
            </a:xfrm>
            <a:prstGeom prst="rect">
              <a:avLst/>
            </a:prstGeom>
          </p:spPr>
          <p:txBody>
            <a:bodyPr wrap="none">
              <a:spAutoFit/>
            </a:bodyPr>
            <a:lstStyle/>
            <a:p>
              <a:pPr algn="ctr"/>
              <a:r>
                <a:rPr lang="en-US" altLang="zh-CN" sz="2800" b="1" dirty="0">
                  <a:solidFill>
                    <a:schemeClr val="tx1">
                      <a:lumMod val="85000"/>
                      <a:lumOff val="15000"/>
                    </a:schemeClr>
                  </a:solidFill>
                  <a:effectLst/>
                  <a:latin typeface="Aharoni" panose="02010803020104030203" pitchFamily="2" charset="-79"/>
                  <a:ea typeface="Microsoft Yi Baiti" panose="03000500000000000000" pitchFamily="66" charset="0"/>
                  <a:cs typeface="Aharoni" panose="02010803020104030203" pitchFamily="2" charset="-79"/>
                </a:rPr>
                <a:t>Residual Function</a:t>
              </a:r>
              <a:endParaRPr lang="zh-CN" altLang="en-US" sz="28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34E2B45B-5A07-4A53-9C72-E37DDA73C3AF}"/>
                    </a:ext>
                  </a:extLst>
                </p:cNvPr>
                <p:cNvSpPr txBox="1"/>
                <p:nvPr/>
              </p:nvSpPr>
              <p:spPr>
                <a:xfrm>
                  <a:off x="6930469" y="4161565"/>
                  <a:ext cx="2376106" cy="428375"/>
                </a:xfrm>
                <a:prstGeom prst="roundRect">
                  <a:avLst>
                    <a:gd name="adj" fmla="val 6852"/>
                  </a:avLst>
                </a:prstGeom>
                <a:noFill/>
                <a:ln>
                  <a:noFill/>
                </a:ln>
              </p:spPr>
              <p:txBody>
                <a:bodyPr wrap="square" rtlCol="0">
                  <a:spAutoFit/>
                </a:bodyPr>
                <a:lstStyle/>
                <a:p>
                  <a:pPr algn="ctr">
                    <a:lnSpc>
                      <a:spcPct val="130000"/>
                    </a:lnSpc>
                  </a:pPr>
                  <a14:m>
                    <m:oMathPara xmlns:m="http://schemas.openxmlformats.org/officeDocument/2006/math">
                      <m:oMathParaPr>
                        <m:jc m:val="centerGroup"/>
                      </m:oMathParaPr>
                      <m:oMath xmlns:m="http://schemas.openxmlformats.org/officeDocument/2006/math">
                        <m:r>
                          <a:rPr lang="en-US" altLang="zh-CN" sz="1600" i="1" dirty="0" smtClean="0">
                            <a:solidFill>
                              <a:schemeClr val="bg1"/>
                            </a:solidFill>
                            <a:latin typeface="Cambria Math" panose="02040503050406030204" pitchFamily="18" charset="0"/>
                            <a:ea typeface="Microsoft Yi Baiti" panose="03000500000000000000" pitchFamily="66" charset="0"/>
                            <a:cs typeface="Leelawadee UI Semilight" panose="020B0402040204020203" pitchFamily="34" charset="-34"/>
                          </a:rPr>
                          <m:t> </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𝐹</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𝑥</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 = </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𝐻</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𝑥</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 − </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𝑥</m:t>
                        </m:r>
                      </m:oMath>
                    </m:oMathPara>
                  </a14:m>
                  <a:endPar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mc:Choice>
          <mc:Fallback xmlns="">
            <p:sp>
              <p:nvSpPr>
                <p:cNvPr id="45" name="文本框 44">
                  <a:extLst>
                    <a:ext uri="{FF2B5EF4-FFF2-40B4-BE49-F238E27FC236}">
                      <a16:creationId xmlns:a16="http://schemas.microsoft.com/office/drawing/2014/main" id="{34E2B45B-5A07-4A53-9C72-E37DDA73C3AF}"/>
                    </a:ext>
                  </a:extLst>
                </p:cNvPr>
                <p:cNvSpPr txBox="1">
                  <a:spLocks noRot="1" noChangeAspect="1" noMove="1" noResize="1" noEditPoints="1" noAdjustHandles="1" noChangeArrowheads="1" noChangeShapeType="1" noTextEdit="1"/>
                </p:cNvSpPr>
                <p:nvPr/>
              </p:nvSpPr>
              <p:spPr>
                <a:xfrm>
                  <a:off x="6930469" y="4161565"/>
                  <a:ext cx="2376106" cy="428375"/>
                </a:xfrm>
                <a:prstGeom prst="roundRect">
                  <a:avLst>
                    <a:gd name="adj" fmla="val 6852"/>
                  </a:avLst>
                </a:prstGeom>
                <a:blipFill>
                  <a:blip r:embed="rId2"/>
                  <a:stretch>
                    <a:fillRect/>
                  </a:stretch>
                </a:blipFill>
                <a:ln>
                  <a:noFill/>
                </a:ln>
              </p:spPr>
              <p:txBody>
                <a:bodyPr/>
                <a:lstStyle/>
                <a:p>
                  <a:r>
                    <a:rPr lang="zh-CN" altLang="en-US">
                      <a:noFill/>
                    </a:rPr>
                    <a:t> </a:t>
                  </a:r>
                </a:p>
              </p:txBody>
            </p:sp>
          </mc:Fallback>
        </mc:AlternateContent>
      </p:grpSp>
      <p:grpSp>
        <p:nvGrpSpPr>
          <p:cNvPr id="46" name="组合 45">
            <a:extLst>
              <a:ext uri="{FF2B5EF4-FFF2-40B4-BE49-F238E27FC236}">
                <a16:creationId xmlns:a16="http://schemas.microsoft.com/office/drawing/2014/main" id="{6FDC9D48-31D1-4562-8DDB-26AA49D3188E}"/>
              </a:ext>
            </a:extLst>
          </p:cNvPr>
          <p:cNvGrpSpPr/>
          <p:nvPr/>
        </p:nvGrpSpPr>
        <p:grpSpPr>
          <a:xfrm>
            <a:off x="344065" y="316357"/>
            <a:ext cx="7088153" cy="5398643"/>
            <a:chOff x="9219786" y="2394788"/>
            <a:chExt cx="7088153" cy="5398643"/>
          </a:xfrm>
        </p:grpSpPr>
        <p:sp>
          <p:nvSpPr>
            <p:cNvPr id="47" name="矩形 46">
              <a:extLst>
                <a:ext uri="{FF2B5EF4-FFF2-40B4-BE49-F238E27FC236}">
                  <a16:creationId xmlns:a16="http://schemas.microsoft.com/office/drawing/2014/main" id="{1CE70609-0C62-4104-947C-4F4D97D75B59}"/>
                </a:ext>
              </a:extLst>
            </p:cNvPr>
            <p:cNvSpPr/>
            <p:nvPr/>
          </p:nvSpPr>
          <p:spPr>
            <a:xfrm>
              <a:off x="9219786" y="2394788"/>
              <a:ext cx="3289683" cy="646331"/>
            </a:xfrm>
            <a:prstGeom prst="rect">
              <a:avLst/>
            </a:prstGeom>
          </p:spPr>
          <p:txBody>
            <a:bodyPr wrap="none">
              <a:spAutoFit/>
            </a:bodyPr>
            <a:lstStyle/>
            <a:p>
              <a:pPr algn="ctr"/>
              <a:r>
                <a:rPr lang="en-US" altLang="zh-CN" sz="3600" b="1" dirty="0">
                  <a:solidFill>
                    <a:schemeClr val="tx1">
                      <a:lumMod val="85000"/>
                      <a:lumOff val="15000"/>
                    </a:schemeClr>
                  </a:solidFill>
                  <a:effectLst/>
                  <a:latin typeface="Aharoni" panose="02010803020104030203" pitchFamily="2" charset="-79"/>
                  <a:ea typeface="Microsoft Yi Baiti" panose="03000500000000000000" pitchFamily="66" charset="0"/>
                  <a:cs typeface="Aharoni" panose="02010803020104030203" pitchFamily="2" charset="-79"/>
                </a:rPr>
                <a:t>How to solve?</a:t>
              </a:r>
              <a:endParaRPr lang="zh-CN" altLang="en-US" sz="36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E8747AB-3829-4D56-9373-490B78A2F532}"/>
                    </a:ext>
                  </a:extLst>
                </p:cNvPr>
                <p:cNvSpPr txBox="1"/>
                <p:nvPr/>
              </p:nvSpPr>
              <p:spPr>
                <a:xfrm>
                  <a:off x="13111098" y="3165591"/>
                  <a:ext cx="3196841" cy="4627840"/>
                </a:xfrm>
                <a:prstGeom prst="roundRect">
                  <a:avLst>
                    <a:gd name="adj" fmla="val 6852"/>
                  </a:avLst>
                </a:prstGeom>
                <a:noFill/>
                <a:ln w="57150">
                  <a:solidFill>
                    <a:schemeClr val="bg2">
                      <a:lumMod val="50000"/>
                    </a:schemeClr>
                  </a:solidFill>
                  <a:prstDash val="dash"/>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Adding Identity shortcut</a:t>
                  </a: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 deeper model should produce no higher training error</a:t>
                  </a: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than its shallower counterpart</a:t>
                  </a: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Decide Transformation between stages</a:t>
                  </a: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Two ways of transforming :</a:t>
                  </a:r>
                </a:p>
                <a:p>
                  <a:pPr marL="342900" indent="-342900" algn="ctr">
                    <a:lnSpc>
                      <a:spcPct val="130000"/>
                    </a:lnSpc>
                    <a:buFont typeface="+mj-lt"/>
                    <a:buAutoNum type="arabicPeriod"/>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Zero Padding</a:t>
                  </a:r>
                </a:p>
                <a:p>
                  <a:pPr marL="342900" indent="-342900" algn="ctr">
                    <a:lnSpc>
                      <a:spcPct val="130000"/>
                    </a:lnSpc>
                    <a:buFont typeface="+mj-lt"/>
                    <a:buAutoNum type="arabicPeriod"/>
                  </a:pPr>
                  <a14:m>
                    <m:oMath xmlns:m="http://schemas.openxmlformats.org/officeDocument/2006/math">
                      <m:r>
                        <a:rPr lang="en-US" altLang="zh-CN" sz="1600" u="sng" dirty="0" smtClean="0">
                          <a:solidFill>
                            <a:schemeClr val="tx1">
                              <a:lumMod val="75000"/>
                              <a:lumOff val="25000"/>
                            </a:schemeClr>
                          </a:solidFill>
                          <a:latin typeface="Cambria Math" panose="02040503050406030204" pitchFamily="18" charset="0"/>
                          <a:cs typeface="Leelawadee UI Semilight" panose="020B0402040204020203" pitchFamily="34" charset="-34"/>
                        </a:rPr>
                        <m:t>1×1 </m:t>
                      </m:r>
                    </m:oMath>
                  </a14:m>
                  <a:r>
                    <a:rPr lang="en-US" altLang="zh-CN" sz="1600" u="sng" dirty="0">
                      <a:solidFill>
                        <a:schemeClr val="tx1">
                          <a:lumMod val="75000"/>
                          <a:lumOff val="25000"/>
                        </a:schemeClr>
                      </a:solidFill>
                      <a:latin typeface="Leelawadee UI Semilight" panose="020B0402040204020203" pitchFamily="34" charset="-34"/>
                      <a:cs typeface="Leelawadee UI Semilight" panose="020B0402040204020203" pitchFamily="34" charset="-34"/>
                    </a:rPr>
                    <a:t>Convolution Core</a:t>
                  </a: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5 Residual Parts are assembled</a:t>
                  </a:r>
                </a:p>
              </p:txBody>
            </p:sp>
          </mc:Choice>
          <mc:Fallback xmlns="">
            <p:sp>
              <p:nvSpPr>
                <p:cNvPr id="48" name="文本框 47">
                  <a:extLst>
                    <a:ext uri="{FF2B5EF4-FFF2-40B4-BE49-F238E27FC236}">
                      <a16:creationId xmlns:a16="http://schemas.microsoft.com/office/drawing/2014/main" id="{1E8747AB-3829-4D56-9373-490B78A2F532}"/>
                    </a:ext>
                  </a:extLst>
                </p:cNvPr>
                <p:cNvSpPr txBox="1">
                  <a:spLocks noRot="1" noChangeAspect="1" noMove="1" noResize="1" noEditPoints="1" noAdjustHandles="1" noChangeArrowheads="1" noChangeShapeType="1" noTextEdit="1"/>
                </p:cNvSpPr>
                <p:nvPr/>
              </p:nvSpPr>
              <p:spPr>
                <a:xfrm>
                  <a:off x="13111098" y="3165591"/>
                  <a:ext cx="3196841" cy="4627840"/>
                </a:xfrm>
                <a:prstGeom prst="roundRect">
                  <a:avLst>
                    <a:gd name="adj" fmla="val 6852"/>
                  </a:avLst>
                </a:prstGeom>
                <a:blipFill>
                  <a:blip r:embed="rId3"/>
                  <a:stretch>
                    <a:fillRect/>
                  </a:stretch>
                </a:blipFill>
                <a:ln w="57150">
                  <a:solidFill>
                    <a:schemeClr val="bg2">
                      <a:lumMod val="50000"/>
                    </a:schemeClr>
                  </a:solidFill>
                  <a:prstDash val="dash"/>
                </a:ln>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9" name="矩形 48">
                <a:extLst>
                  <a:ext uri="{FF2B5EF4-FFF2-40B4-BE49-F238E27FC236}">
                    <a16:creationId xmlns:a16="http://schemas.microsoft.com/office/drawing/2014/main" id="{7FF97C85-FC0F-4EC9-B937-464C20178ECE}"/>
                  </a:ext>
                </a:extLst>
              </p:cNvPr>
              <p:cNvSpPr/>
              <p:nvPr/>
            </p:nvSpPr>
            <p:spPr>
              <a:xfrm>
                <a:off x="185473" y="5035207"/>
                <a:ext cx="3934714" cy="1446550"/>
              </a:xfrm>
              <a:prstGeom prst="rect">
                <a:avLst/>
              </a:prstGeom>
            </p:spPr>
            <p:txBody>
              <a:bodyPr wrap="square">
                <a:spAutoFit/>
              </a:bodyPr>
              <a:lstStyle/>
              <a:p>
                <a14:m>
                  <m:oMath xmlns:m="http://schemas.openxmlformats.org/officeDocument/2006/math">
                    <m:r>
                      <a:rPr lang="en-US" altLang="zh-CN" i="1" dirty="0" smtClean="0">
                        <a:latin typeface="Cambria Math" panose="02040503050406030204" pitchFamily="18" charset="0"/>
                      </a:rPr>
                      <m:t>𝐻</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 </m:t>
                    </m:r>
                  </m:oMath>
                </a14:m>
                <a:r>
                  <a:rPr lang="en-US" altLang="zh-CN" dirty="0">
                    <a:latin typeface="Leelawadee UI Semilight" panose="020B0402040204020203" pitchFamily="34" charset="-34"/>
                    <a:cs typeface="Leelawadee UI Semilight" panose="020B0402040204020203" pitchFamily="34" charset="-34"/>
                  </a:rPr>
                  <a:t>: an underlying mapping to be</a:t>
                </a:r>
              </a:p>
              <a:p>
                <a:r>
                  <a:rPr lang="en-US" altLang="zh-CN" dirty="0">
                    <a:latin typeface="Leelawadee UI Semilight" panose="020B0402040204020203" pitchFamily="34" charset="-34"/>
                    <a:cs typeface="Leelawadee UI Semilight" panose="020B0402040204020203" pitchFamily="34" charset="-34"/>
                  </a:rPr>
                  <a:t>fit by a few stacked layers</a:t>
                </a:r>
              </a:p>
              <a:p>
                <a:r>
                  <a:rPr lang="en-US" altLang="zh-CN" dirty="0">
                    <a:latin typeface="Leelawadee UI Semilight" panose="020B0402040204020203" pitchFamily="34" charset="-34"/>
                    <a:cs typeface="Leelawadee UI Semilight" panose="020B0402040204020203" pitchFamily="34" charset="-34"/>
                  </a:rPr>
                  <a:t>Thus,</a:t>
                </a:r>
              </a:p>
              <a:p>
                <a:pPr/>
                <a14:m>
                  <m:oMathPara xmlns:m="http://schemas.openxmlformats.org/officeDocument/2006/math">
                    <m:oMathParaPr>
                      <m:jc m:val="centerGroup"/>
                    </m:oMathParaPr>
                    <m:oMath xmlns:m="http://schemas.openxmlformats.org/officeDocument/2006/math">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𝐻</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𝑥</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 = </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𝐹</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𝑥</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 + </m:t>
                      </m:r>
                      <m:r>
                        <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𝑥</m:t>
                      </m:r>
                    </m:oMath>
                  </m:oMathPara>
                </a14:m>
                <a:endParaRPr lang="en-US" altLang="zh-CN" sz="1600" i="1" dirty="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endParaRPr>
              </a:p>
              <a:p>
                <a:endParaRPr lang="en-US" altLang="zh-CN" dirty="0"/>
              </a:p>
            </p:txBody>
          </p:sp>
        </mc:Choice>
        <mc:Fallback xmlns="">
          <p:sp>
            <p:nvSpPr>
              <p:cNvPr id="49" name="矩形 48">
                <a:extLst>
                  <a:ext uri="{FF2B5EF4-FFF2-40B4-BE49-F238E27FC236}">
                    <a16:creationId xmlns:a16="http://schemas.microsoft.com/office/drawing/2014/main" id="{7FF97C85-FC0F-4EC9-B937-464C20178ECE}"/>
                  </a:ext>
                </a:extLst>
              </p:cNvPr>
              <p:cNvSpPr>
                <a:spLocks noRot="1" noChangeAspect="1" noMove="1" noResize="1" noEditPoints="1" noAdjustHandles="1" noChangeArrowheads="1" noChangeShapeType="1" noTextEdit="1"/>
              </p:cNvSpPr>
              <p:nvPr/>
            </p:nvSpPr>
            <p:spPr>
              <a:xfrm>
                <a:off x="185473" y="5035207"/>
                <a:ext cx="3934714" cy="1446550"/>
              </a:xfrm>
              <a:prstGeom prst="rect">
                <a:avLst/>
              </a:prstGeom>
              <a:blipFill>
                <a:blip r:embed="rId4"/>
                <a:stretch>
                  <a:fillRect l="-1238" t="-2110"/>
                </a:stretch>
              </a:blipFill>
            </p:spPr>
            <p:txBody>
              <a:bodyPr/>
              <a:lstStyle/>
              <a:p>
                <a:r>
                  <a:rPr lang="zh-CN" altLang="en-US">
                    <a:noFill/>
                  </a:rPr>
                  <a:t> </a:t>
                </a:r>
              </a:p>
            </p:txBody>
          </p:sp>
        </mc:Fallback>
      </mc:AlternateContent>
      <p:pic>
        <p:nvPicPr>
          <p:cNvPr id="50" name="图片 49">
            <a:extLst>
              <a:ext uri="{FF2B5EF4-FFF2-40B4-BE49-F238E27FC236}">
                <a16:creationId xmlns:a16="http://schemas.microsoft.com/office/drawing/2014/main" id="{6C9B0479-3A98-4A11-B434-0493AB3C3701}"/>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53958" y="1629985"/>
            <a:ext cx="3069899" cy="1682375"/>
          </a:xfrm>
          <a:prstGeom prst="rect">
            <a:avLst/>
          </a:prstGeom>
        </p:spPr>
      </p:pic>
      <p:sp>
        <p:nvSpPr>
          <p:cNvPr id="2" name="灯片编号占位符 1">
            <a:extLst>
              <a:ext uri="{FF2B5EF4-FFF2-40B4-BE49-F238E27FC236}">
                <a16:creationId xmlns:a16="http://schemas.microsoft.com/office/drawing/2014/main" id="{9AC6FB84-72C9-47CB-BFB9-8F8B668EEB6B}"/>
              </a:ext>
            </a:extLst>
          </p:cNvPr>
          <p:cNvSpPr>
            <a:spLocks noGrp="1"/>
          </p:cNvSpPr>
          <p:nvPr>
            <p:ph type="sldNum" sz="quarter" idx="12"/>
          </p:nvPr>
        </p:nvSpPr>
        <p:spPr/>
        <p:txBody>
          <a:bodyPr/>
          <a:lstStyle/>
          <a:p>
            <a:fld id="{738E469F-A6F1-4101-B2D4-6685578B9A92}" type="slidenum">
              <a:rPr lang="zh-CN" altLang="en-US" smtClean="0"/>
              <a:t>7</a:t>
            </a:fld>
            <a:endParaRPr lang="zh-CN" altLang="en-US"/>
          </a:p>
        </p:txBody>
      </p:sp>
    </p:spTree>
    <p:extLst>
      <p:ext uri="{BB962C8B-B14F-4D97-AF65-F5344CB8AC3E}">
        <p14:creationId xmlns:p14="http://schemas.microsoft.com/office/powerpoint/2010/main" val="957154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a:spLocks noChangeAspect="1"/>
          </p:cNvSpPr>
          <p:nvPr/>
        </p:nvSpPr>
        <p:spPr>
          <a:xfrm>
            <a:off x="7680326" y="0"/>
            <a:ext cx="4511674" cy="6859192"/>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27" name="组合 26"/>
          <p:cNvGrpSpPr/>
          <p:nvPr/>
        </p:nvGrpSpPr>
        <p:grpSpPr>
          <a:xfrm>
            <a:off x="7566169" y="128798"/>
            <a:ext cx="4625831" cy="4858377"/>
            <a:chOff x="-493119" y="339607"/>
            <a:chExt cx="4625831" cy="4858377"/>
          </a:xfrm>
        </p:grpSpPr>
        <p:grpSp>
          <p:nvGrpSpPr>
            <p:cNvPr id="29" name="组合 28"/>
            <p:cNvGrpSpPr/>
            <p:nvPr/>
          </p:nvGrpSpPr>
          <p:grpSpPr>
            <a:xfrm>
              <a:off x="-493119" y="339607"/>
              <a:ext cx="4625831" cy="2600164"/>
              <a:chOff x="-250862" y="339607"/>
              <a:chExt cx="4625831" cy="2600164"/>
            </a:xfrm>
          </p:grpSpPr>
          <p:sp>
            <p:nvSpPr>
              <p:cNvPr id="31" name="文本框 30"/>
              <p:cNvSpPr txBox="1"/>
              <p:nvPr/>
            </p:nvSpPr>
            <p:spPr>
              <a:xfrm>
                <a:off x="-250862" y="339607"/>
                <a:ext cx="4625831" cy="2554545"/>
              </a:xfrm>
              <a:prstGeom prst="rect">
                <a:avLst/>
              </a:prstGeom>
              <a:noFill/>
            </p:spPr>
            <p:txBody>
              <a:bodyPr wrap="square" rtlCol="0">
                <a:spAutoFit/>
              </a:bodyPr>
              <a:lstStyle/>
              <a:p>
                <a:pPr algn="r"/>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How does </a:t>
                </a:r>
              </a:p>
              <a:p>
                <a:pPr algn="r"/>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skip connection</a:t>
                </a:r>
              </a:p>
              <a:p>
                <a:pPr algn="r"/>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solve vanishing gradients?</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32" name="直接连接符 31"/>
              <p:cNvCxnSpPr>
                <a:cxnSpLocks/>
              </p:cNvCxnSpPr>
              <p:nvPr/>
            </p:nvCxnSpPr>
            <p:spPr>
              <a:xfrm>
                <a:off x="2431262" y="2930129"/>
                <a:ext cx="1794996" cy="9642"/>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0" name="文本框 29"/>
            <p:cNvSpPr txBox="1"/>
            <p:nvPr/>
          </p:nvSpPr>
          <p:spPr>
            <a:xfrm>
              <a:off x="-238548" y="3807030"/>
              <a:ext cx="3274507" cy="1390954"/>
            </a:xfrm>
            <a:prstGeom prst="roundRect">
              <a:avLst>
                <a:gd name="adj" fmla="val 6852"/>
              </a:avLst>
            </a:prstGeom>
            <a:noFill/>
            <a:ln>
              <a:noFill/>
            </a:ln>
          </p:spPr>
          <p:txBody>
            <a:bodyPr wrap="square" rtlCol="0">
              <a:spAutoFit/>
            </a:bodyPr>
            <a:lstStyle/>
            <a:p>
              <a:pPr algn="r">
                <a:lnSpc>
                  <a:spcPct val="130000"/>
                </a:lnSpc>
              </a:pPr>
              <a:r>
                <a:rPr lang="en-US" altLang="zh-CN" sz="1600"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The vanishing gradient problem suggests that we need to </a:t>
              </a:r>
              <a:r>
                <a:rPr lang="en-US" altLang="zh-CN" sz="1600" b="1" dirty="0">
                  <a:solidFill>
                    <a:schemeClr val="bg1"/>
                  </a:solidFill>
                  <a:latin typeface="Leelawadee UI" panose="020B0502040204020203" pitchFamily="34" charset="-34"/>
                  <a:ea typeface="Microsoft Yi Baiti" panose="03000500000000000000" pitchFamily="66" charset="0"/>
                  <a:cs typeface="Leelawadee UI" panose="020B0502040204020203" pitchFamily="34" charset="-34"/>
                </a:rPr>
                <a:t>keep derivative at a considerable amount.</a:t>
              </a:r>
              <a:endParaRPr lang="zh-CN" altLang="en-US" sz="1600" b="1" dirty="0">
                <a:solidFill>
                  <a:schemeClr val="bg1"/>
                </a:solidFill>
                <a:latin typeface="Leelawadee UI" panose="020B0502040204020203" pitchFamily="34" charset="-34"/>
                <a:cs typeface="Leelawadee UI" panose="020B0502040204020203" pitchFamily="34" charset="-34"/>
              </a:endParaRPr>
            </a:p>
          </p:txBody>
        </p:sp>
      </p:grpSp>
      <p:sp>
        <p:nvSpPr>
          <p:cNvPr id="28" name="文本框 27"/>
          <p:cNvSpPr txBox="1"/>
          <p:nvPr/>
        </p:nvSpPr>
        <p:spPr>
          <a:xfrm>
            <a:off x="11145791" y="3844056"/>
            <a:ext cx="824459"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sp>
        <p:nvSpPr>
          <p:cNvPr id="35" name="椭圆 34"/>
          <p:cNvSpPr/>
          <p:nvPr/>
        </p:nvSpPr>
        <p:spPr>
          <a:xfrm>
            <a:off x="7439391" y="5083966"/>
            <a:ext cx="631034" cy="631034"/>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6" name="椭圆 35"/>
          <p:cNvSpPr/>
          <p:nvPr/>
        </p:nvSpPr>
        <p:spPr>
          <a:xfrm>
            <a:off x="9349412" y="5914293"/>
            <a:ext cx="540392" cy="540392"/>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椭圆 36"/>
          <p:cNvSpPr/>
          <p:nvPr/>
        </p:nvSpPr>
        <p:spPr>
          <a:xfrm>
            <a:off x="10940115" y="5836411"/>
            <a:ext cx="205676" cy="20567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4" name="矩形 33">
            <a:extLst>
              <a:ext uri="{FF2B5EF4-FFF2-40B4-BE49-F238E27FC236}">
                <a16:creationId xmlns:a16="http://schemas.microsoft.com/office/drawing/2014/main" id="{52A02E11-2465-4280-BA81-0822E9BD0715}"/>
              </a:ext>
            </a:extLst>
          </p:cNvPr>
          <p:cNvSpPr/>
          <p:nvPr/>
        </p:nvSpPr>
        <p:spPr>
          <a:xfrm>
            <a:off x="258923" y="1573626"/>
            <a:ext cx="3151825" cy="523220"/>
          </a:xfrm>
          <a:prstGeom prst="rect">
            <a:avLst/>
          </a:prstGeom>
        </p:spPr>
        <p:txBody>
          <a:bodyPr wrap="none">
            <a:spAutoFit/>
          </a:bodyPr>
          <a:lstStyle/>
          <a:p>
            <a:pPr algn="ctr"/>
            <a:r>
              <a:rPr lang="en-US" altLang="zh-CN" sz="2800" b="1" dirty="0">
                <a:solidFill>
                  <a:schemeClr val="tx1">
                    <a:lumMod val="85000"/>
                    <a:lumOff val="15000"/>
                  </a:schemeClr>
                </a:solidFill>
                <a:latin typeface="Aharoni" panose="02010803020104030203" pitchFamily="2" charset="-79"/>
                <a:ea typeface="Microsoft Yi Baiti" panose="03000500000000000000" pitchFamily="66" charset="0"/>
                <a:cs typeface="Aharoni" panose="02010803020104030203" pitchFamily="2" charset="-79"/>
              </a:rPr>
              <a:t>Plain Network(G)</a:t>
            </a:r>
            <a:endParaRPr lang="zh-CN" altLang="en-US" sz="28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p:grpSp>
        <p:nvGrpSpPr>
          <p:cNvPr id="46" name="组合 45">
            <a:extLst>
              <a:ext uri="{FF2B5EF4-FFF2-40B4-BE49-F238E27FC236}">
                <a16:creationId xmlns:a16="http://schemas.microsoft.com/office/drawing/2014/main" id="{6FDC9D48-31D1-4562-8DDB-26AA49D3188E}"/>
              </a:ext>
            </a:extLst>
          </p:cNvPr>
          <p:cNvGrpSpPr/>
          <p:nvPr/>
        </p:nvGrpSpPr>
        <p:grpSpPr>
          <a:xfrm>
            <a:off x="-62145" y="281381"/>
            <a:ext cx="6702906" cy="5568563"/>
            <a:chOff x="8825774" y="3178713"/>
            <a:chExt cx="6702906" cy="5568563"/>
          </a:xfrm>
        </p:grpSpPr>
        <p:sp>
          <p:nvSpPr>
            <p:cNvPr id="47" name="矩形 46">
              <a:extLst>
                <a:ext uri="{FF2B5EF4-FFF2-40B4-BE49-F238E27FC236}">
                  <a16:creationId xmlns:a16="http://schemas.microsoft.com/office/drawing/2014/main" id="{1CE70609-0C62-4104-947C-4F4D97D75B59}"/>
                </a:ext>
              </a:extLst>
            </p:cNvPr>
            <p:cNvSpPr/>
            <p:nvPr/>
          </p:nvSpPr>
          <p:spPr>
            <a:xfrm>
              <a:off x="10004411" y="3178713"/>
              <a:ext cx="5524269" cy="954107"/>
            </a:xfrm>
            <a:prstGeom prst="rect">
              <a:avLst/>
            </a:prstGeom>
          </p:spPr>
          <p:txBody>
            <a:bodyPr wrap="none">
              <a:spAutoFit/>
            </a:bodyPr>
            <a:lstStyle/>
            <a:p>
              <a:pPr algn="ctr"/>
              <a:r>
                <a:rPr lang="en-US" altLang="zh-CN" sz="2800" b="1" dirty="0">
                  <a:solidFill>
                    <a:schemeClr val="tx1">
                      <a:lumMod val="85000"/>
                      <a:lumOff val="15000"/>
                    </a:schemeClr>
                  </a:solidFill>
                  <a:latin typeface="Aharoni" panose="02010803020104030203" pitchFamily="2" charset="-79"/>
                  <a:ea typeface="Microsoft Yi Baiti" panose="03000500000000000000" pitchFamily="66" charset="0"/>
                  <a:cs typeface="Aharoni" panose="02010803020104030203" pitchFamily="2" charset="-79"/>
                </a:rPr>
                <a:t>Comparison: </a:t>
              </a:r>
            </a:p>
            <a:p>
              <a:pPr algn="ctr"/>
              <a:r>
                <a:rPr lang="en-US" altLang="zh-CN" sz="2800" b="1" dirty="0">
                  <a:solidFill>
                    <a:schemeClr val="tx1">
                      <a:lumMod val="85000"/>
                      <a:lumOff val="15000"/>
                    </a:schemeClr>
                  </a:solidFill>
                  <a:latin typeface="Aharoni" panose="02010803020104030203" pitchFamily="2" charset="-79"/>
                  <a:ea typeface="Microsoft Yi Baiti" panose="03000500000000000000" pitchFamily="66" charset="0"/>
                  <a:cs typeface="Aharoni" panose="02010803020104030203" pitchFamily="2" charset="-79"/>
                </a:rPr>
                <a:t>with or without skip connection</a:t>
              </a:r>
              <a:endParaRPr lang="zh-CN" altLang="en-US" sz="28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1E8747AB-3829-4D56-9373-490B78A2F532}"/>
                    </a:ext>
                  </a:extLst>
                </p:cNvPr>
                <p:cNvSpPr txBox="1"/>
                <p:nvPr/>
              </p:nvSpPr>
              <p:spPr>
                <a:xfrm>
                  <a:off x="8825774" y="5029031"/>
                  <a:ext cx="3861787" cy="3718245"/>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INPUT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𝑋</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=1</m:t>
                      </m:r>
                    </m:oMath>
                  </a14:m>
                  <a:endPar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endParaRP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time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𝑡</m:t>
                      </m:r>
                    </m:oMath>
                  </a14:m>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𝐺</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(1) = 1.1</m:t>
                      </m:r>
                    </m:oMath>
                  </a14:m>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time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𝑡</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+1</m:t>
                      </m:r>
                    </m:oMath>
                  </a14:m>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𝐺</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’(1) = 1.2</m:t>
                      </m:r>
                    </m:oMath>
                  </a14:m>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14:m>
                    <m:oMathPara xmlns:m="http://schemas.openxmlformats.org/officeDocument/2006/math">
                      <m:oMathParaPr>
                        <m:jc m:val="centerGroup"/>
                      </m:oMathParaPr>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𝐺𝑟𝑎𝑑𝑖𝑒𝑛𝑡</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𝐺</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 = (1.2−1.1)/1.1≈0.10</m:t>
                        </m:r>
                      </m:oMath>
                    </m:oMathPara>
                  </a14:m>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mc:Choice>
          <mc:Fallback xmlns="">
            <p:sp>
              <p:nvSpPr>
                <p:cNvPr id="48" name="文本框 47">
                  <a:extLst>
                    <a:ext uri="{FF2B5EF4-FFF2-40B4-BE49-F238E27FC236}">
                      <a16:creationId xmlns:a16="http://schemas.microsoft.com/office/drawing/2014/main" id="{1E8747AB-3829-4D56-9373-490B78A2F532}"/>
                    </a:ext>
                  </a:extLst>
                </p:cNvPr>
                <p:cNvSpPr txBox="1">
                  <a:spLocks noRot="1" noChangeAspect="1" noMove="1" noResize="1" noEditPoints="1" noAdjustHandles="1" noChangeArrowheads="1" noChangeShapeType="1" noTextEdit="1"/>
                </p:cNvSpPr>
                <p:nvPr/>
              </p:nvSpPr>
              <p:spPr>
                <a:xfrm>
                  <a:off x="8825774" y="5029031"/>
                  <a:ext cx="3861787" cy="3718245"/>
                </a:xfrm>
                <a:prstGeom prst="roundRect">
                  <a:avLst>
                    <a:gd name="adj" fmla="val 6852"/>
                  </a:avLst>
                </a:prstGeom>
                <a:blipFill>
                  <a:blip r:embed="rId2"/>
                  <a:stretch>
                    <a:fillRect/>
                  </a:stretch>
                </a:blipFill>
                <a:ln>
                  <a:noFill/>
                </a:ln>
              </p:spPr>
              <p:txBody>
                <a:bodyPr/>
                <a:lstStyle/>
                <a:p>
                  <a:r>
                    <a:rPr lang="zh-CN" altLang="en-US">
                      <a:noFill/>
                    </a:rPr>
                    <a:t> </a:t>
                  </a:r>
                </a:p>
              </p:txBody>
            </p:sp>
          </mc:Fallback>
        </mc:AlternateContent>
      </p:grpSp>
      <p:sp>
        <p:nvSpPr>
          <p:cNvPr id="25" name="矩形 24">
            <a:extLst>
              <a:ext uri="{FF2B5EF4-FFF2-40B4-BE49-F238E27FC236}">
                <a16:creationId xmlns:a16="http://schemas.microsoft.com/office/drawing/2014/main" id="{D67A2A8F-AC41-4736-89E2-9E3553755F5E}"/>
              </a:ext>
            </a:extLst>
          </p:cNvPr>
          <p:cNvSpPr/>
          <p:nvPr/>
        </p:nvSpPr>
        <p:spPr>
          <a:xfrm>
            <a:off x="4539046" y="1573626"/>
            <a:ext cx="1980030" cy="523220"/>
          </a:xfrm>
          <a:prstGeom prst="rect">
            <a:avLst/>
          </a:prstGeom>
        </p:spPr>
        <p:txBody>
          <a:bodyPr wrap="none">
            <a:spAutoFit/>
          </a:bodyPr>
          <a:lstStyle/>
          <a:p>
            <a:pPr algn="ctr"/>
            <a:r>
              <a:rPr lang="en-US" altLang="zh-CN" sz="2800" b="1" dirty="0">
                <a:solidFill>
                  <a:schemeClr val="tx1">
                    <a:lumMod val="85000"/>
                    <a:lumOff val="15000"/>
                  </a:schemeClr>
                </a:solidFill>
                <a:latin typeface="Aharoni" panose="02010803020104030203" pitchFamily="2" charset="-79"/>
                <a:ea typeface="Microsoft Yi Baiti" panose="03000500000000000000" pitchFamily="66" charset="0"/>
                <a:cs typeface="Aharoni" panose="02010803020104030203" pitchFamily="2" charset="-79"/>
              </a:rPr>
              <a:t>Res-Net(H)</a:t>
            </a:r>
            <a:endParaRPr lang="zh-CN" altLang="en-US" sz="2800" b="1" dirty="0">
              <a:solidFill>
                <a:schemeClr val="tx1">
                  <a:lumMod val="85000"/>
                  <a:lumOff val="15000"/>
                </a:schemeClr>
              </a:solidFill>
              <a:effectLst/>
              <a:latin typeface="Aharoni" panose="02010803020104030203" pitchFamily="2" charset="-79"/>
              <a:ea typeface="微软雅黑" panose="020B0503020204020204" pitchFamily="34" charset="-122"/>
              <a:cs typeface="Aharoni" panose="02010803020104030203" pitchFamily="2" charset="-79"/>
            </a:endParaRP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CACBD3A9-8B8D-4467-B609-7A454F81DF8B}"/>
                  </a:ext>
                </a:extLst>
              </p:cNvPr>
              <p:cNvSpPr txBox="1"/>
              <p:nvPr/>
            </p:nvSpPr>
            <p:spPr>
              <a:xfrm>
                <a:off x="3711901" y="2131699"/>
                <a:ext cx="3746675" cy="3088136"/>
              </a:xfrm>
              <a:prstGeom prst="roundRect">
                <a:avLst>
                  <a:gd name="adj" fmla="val 6852"/>
                </a:avLst>
              </a:prstGeom>
              <a:noFill/>
              <a:ln>
                <a:noFill/>
              </a:ln>
            </p:spPr>
            <p:txBody>
              <a:bodyPr wrap="square" rtlCol="0">
                <a:spAutoFit/>
              </a:bodyPr>
              <a:lstStyle/>
              <a:p>
                <a:pPr algn="ctr">
                  <a:lnSpc>
                    <a:spcPct val="130000"/>
                  </a:lnSpc>
                </a:pPr>
                <a:r>
                  <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INPUT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𝑋</m:t>
                    </m:r>
                    <m:r>
                      <a:rPr lang="en-US" altLang="zh-CN" sz="1600" i="1" dirty="0" smtClean="0">
                        <a:solidFill>
                          <a:schemeClr val="tx1">
                            <a:lumMod val="75000"/>
                            <a:lumOff val="25000"/>
                          </a:schemeClr>
                        </a:solidFill>
                        <a:latin typeface="Cambria Math" panose="02040503050406030204" pitchFamily="18" charset="0"/>
                        <a:ea typeface="Microsoft Yi Baiti" panose="03000500000000000000" pitchFamily="66" charset="0"/>
                        <a:cs typeface="Leelawadee UI Semilight" panose="020B0402040204020203" pitchFamily="34" charset="-34"/>
                      </a:rPr>
                      <m:t>=1</m:t>
                    </m:r>
                  </m:oMath>
                </a14:m>
                <a:endParaRPr lang="en-US" altLang="zh-CN" sz="1600" dirty="0">
                  <a:solidFill>
                    <a:schemeClr val="tx1">
                      <a:lumMod val="75000"/>
                      <a:lumOff val="2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endParaRP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time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𝑡</m:t>
                    </m:r>
                  </m:oMath>
                </a14:m>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𝐻</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(1) = 1.1</m:t>
                    </m:r>
                  </m:oMath>
                </a14:m>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Hence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𝐹</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(1) = 0.1</m:t>
                    </m:r>
                  </m:oMath>
                </a14:m>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time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𝑡</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+1, </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𝐻</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’(1) = 1.2</m:t>
                    </m:r>
                  </m:oMath>
                </a14:m>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Hence </a:t>
                </a:r>
                <a14:m>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𝐹</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’(1) = 0.2</m:t>
                    </m:r>
                  </m:oMath>
                </a14:m>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r>
                  <a:rPr lang="zh-CN" altLang="en-US" sz="1600" dirty="0">
                    <a:solidFill>
                      <a:schemeClr val="tx1">
                        <a:lumMod val="75000"/>
                        <a:lumOff val="25000"/>
                      </a:schemeClr>
                    </a:solidFill>
                    <a:latin typeface="Leelawadee UI Semilight" panose="020B0402040204020203" pitchFamily="34" charset="-34"/>
                    <a:cs typeface="Leelawadee UI Semilight" panose="020B0402040204020203" pitchFamily="34" charset="-34"/>
                  </a:rPr>
                  <a:t>↓</a:t>
                </a:r>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a:p>
                <a:pPr algn="ctr">
                  <a:lnSpc>
                    <a:spcPct val="130000"/>
                  </a:lnSpc>
                </a:pPr>
                <a14:m>
                  <m:oMathPara xmlns:m="http://schemas.openxmlformats.org/officeDocument/2006/math">
                    <m:oMathParaPr>
                      <m:jc m:val="centerGroup"/>
                    </m:oMathParaPr>
                    <m:oMath xmlns:m="http://schemas.openxmlformats.org/officeDocument/2006/math">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𝐺𝑟𝑎𝑑𝑖𝑒𝑛𝑡</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𝐻</m:t>
                      </m:r>
                      <m:r>
                        <a:rPr lang="en-US" altLang="zh-CN" sz="1600" i="1" dirty="0" smtClean="0">
                          <a:solidFill>
                            <a:schemeClr val="tx1">
                              <a:lumMod val="75000"/>
                              <a:lumOff val="25000"/>
                            </a:schemeClr>
                          </a:solidFill>
                          <a:latin typeface="Cambria Math" panose="02040503050406030204" pitchFamily="18" charset="0"/>
                          <a:cs typeface="Leelawadee UI Semilight" panose="020B0402040204020203" pitchFamily="34" charset="-34"/>
                        </a:rPr>
                        <m:t>) = (0.2−0.1)/0.1=1</m:t>
                      </m:r>
                    </m:oMath>
                  </m:oMathPara>
                </a14:m>
                <a:endParaRPr lang="en-US" altLang="zh-CN" sz="1600" dirty="0">
                  <a:solidFill>
                    <a:schemeClr val="tx1">
                      <a:lumMod val="75000"/>
                      <a:lumOff val="25000"/>
                    </a:schemeClr>
                  </a:solidFill>
                  <a:latin typeface="Leelawadee UI Semilight" panose="020B0402040204020203" pitchFamily="34" charset="-34"/>
                  <a:cs typeface="Leelawadee UI Semilight" panose="020B0402040204020203" pitchFamily="34" charset="-34"/>
                </a:endParaRPr>
              </a:p>
            </p:txBody>
          </p:sp>
        </mc:Choice>
        <mc:Fallback xmlns="">
          <p:sp>
            <p:nvSpPr>
              <p:cNvPr id="26" name="文本框 25">
                <a:extLst>
                  <a:ext uri="{FF2B5EF4-FFF2-40B4-BE49-F238E27FC236}">
                    <a16:creationId xmlns:a16="http://schemas.microsoft.com/office/drawing/2014/main" id="{CACBD3A9-8B8D-4467-B609-7A454F81DF8B}"/>
                  </a:ext>
                </a:extLst>
              </p:cNvPr>
              <p:cNvSpPr txBox="1">
                <a:spLocks noRot="1" noChangeAspect="1" noMove="1" noResize="1" noEditPoints="1" noAdjustHandles="1" noChangeArrowheads="1" noChangeShapeType="1" noTextEdit="1"/>
              </p:cNvSpPr>
              <p:nvPr/>
            </p:nvSpPr>
            <p:spPr>
              <a:xfrm>
                <a:off x="3711901" y="2131699"/>
                <a:ext cx="3746675" cy="3088136"/>
              </a:xfrm>
              <a:prstGeom prst="roundRect">
                <a:avLst>
                  <a:gd name="adj" fmla="val 6852"/>
                </a:avLst>
              </a:prstGeom>
              <a:blipFill>
                <a:blip r:embed="rId3"/>
                <a:stretch>
                  <a:fillRect/>
                </a:stretch>
              </a:blipFill>
              <a:ln>
                <a:noFill/>
              </a:ln>
            </p:spPr>
            <p:txBody>
              <a:bodyPr/>
              <a:lstStyle/>
              <a:p>
                <a:r>
                  <a:rPr lang="zh-CN" altLang="en-US">
                    <a:noFill/>
                  </a:rPr>
                  <a:t> </a:t>
                </a:r>
              </a:p>
            </p:txBody>
          </p:sp>
        </mc:Fallback>
      </mc:AlternateContent>
      <p:cxnSp>
        <p:nvCxnSpPr>
          <p:cNvPr id="5" name="直接连接符 4">
            <a:extLst>
              <a:ext uri="{FF2B5EF4-FFF2-40B4-BE49-F238E27FC236}">
                <a16:creationId xmlns:a16="http://schemas.microsoft.com/office/drawing/2014/main" id="{E2985A4C-6159-4E8C-B984-45F474A7C877}"/>
              </a:ext>
            </a:extLst>
          </p:cNvPr>
          <p:cNvCxnSpPr>
            <a:cxnSpLocks/>
          </p:cNvCxnSpPr>
          <p:nvPr/>
        </p:nvCxnSpPr>
        <p:spPr>
          <a:xfrm flipH="1">
            <a:off x="3796919" y="1573626"/>
            <a:ext cx="28440" cy="4771294"/>
          </a:xfrm>
          <a:prstGeom prst="line">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2" name="灯片编号占位符 1">
            <a:extLst>
              <a:ext uri="{FF2B5EF4-FFF2-40B4-BE49-F238E27FC236}">
                <a16:creationId xmlns:a16="http://schemas.microsoft.com/office/drawing/2014/main" id="{C88A8DC5-6036-4662-9D42-BFB748DC9A9A}"/>
              </a:ext>
            </a:extLst>
          </p:cNvPr>
          <p:cNvSpPr>
            <a:spLocks noGrp="1"/>
          </p:cNvSpPr>
          <p:nvPr>
            <p:ph type="sldNum" sz="quarter" idx="12"/>
          </p:nvPr>
        </p:nvSpPr>
        <p:spPr/>
        <p:txBody>
          <a:bodyPr/>
          <a:lstStyle/>
          <a:p>
            <a:fld id="{738E469F-A6F1-4101-B2D4-6685578B9A92}" type="slidenum">
              <a:rPr lang="zh-CN" altLang="en-US" smtClean="0"/>
              <a:t>8</a:t>
            </a:fld>
            <a:endParaRPr lang="zh-CN" altLang="en-US"/>
          </a:p>
        </p:txBody>
      </p:sp>
    </p:spTree>
    <p:extLst>
      <p:ext uri="{BB962C8B-B14F-4D97-AF65-F5344CB8AC3E}">
        <p14:creationId xmlns:p14="http://schemas.microsoft.com/office/powerpoint/2010/main" val="3131695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a:spLocks noChangeAspect="1"/>
          </p:cNvSpPr>
          <p:nvPr/>
        </p:nvSpPr>
        <p:spPr>
          <a:xfrm>
            <a:off x="0" y="-1192"/>
            <a:ext cx="4064000" cy="6859192"/>
          </a:xfrm>
          <a:custGeom>
            <a:avLst/>
            <a:gdLst/>
            <a:ahLst/>
            <a:cxnLst/>
            <a:rect l="0" t="0" r="0" b="0"/>
            <a:pathLst>
              <a:path w="5410201" h="9131301">
                <a:moveTo>
                  <a:pt x="0" y="4559300"/>
                </a:moveTo>
                <a:lnTo>
                  <a:pt x="0" y="4546600"/>
                </a:lnTo>
                <a:lnTo>
                  <a:pt x="0" y="4533900"/>
                </a:lnTo>
                <a:lnTo>
                  <a:pt x="0" y="4521200"/>
                </a:lnTo>
                <a:lnTo>
                  <a:pt x="0" y="4508500"/>
                </a:lnTo>
                <a:lnTo>
                  <a:pt x="0" y="4495800"/>
                </a:lnTo>
                <a:lnTo>
                  <a:pt x="0" y="4483100"/>
                </a:lnTo>
                <a:lnTo>
                  <a:pt x="0" y="4470400"/>
                </a:lnTo>
                <a:lnTo>
                  <a:pt x="0" y="4457700"/>
                </a:lnTo>
                <a:lnTo>
                  <a:pt x="0" y="4445000"/>
                </a:lnTo>
                <a:lnTo>
                  <a:pt x="0" y="4432300"/>
                </a:lnTo>
                <a:lnTo>
                  <a:pt x="0" y="4419600"/>
                </a:lnTo>
                <a:lnTo>
                  <a:pt x="0" y="4406900"/>
                </a:lnTo>
                <a:lnTo>
                  <a:pt x="0" y="4394200"/>
                </a:lnTo>
                <a:lnTo>
                  <a:pt x="0" y="4381500"/>
                </a:lnTo>
                <a:lnTo>
                  <a:pt x="0" y="4368800"/>
                </a:lnTo>
                <a:lnTo>
                  <a:pt x="0" y="4356100"/>
                </a:lnTo>
                <a:lnTo>
                  <a:pt x="0" y="4343400"/>
                </a:lnTo>
                <a:lnTo>
                  <a:pt x="0" y="4330700"/>
                </a:lnTo>
                <a:lnTo>
                  <a:pt x="0" y="4318000"/>
                </a:lnTo>
                <a:lnTo>
                  <a:pt x="0" y="4305300"/>
                </a:lnTo>
                <a:lnTo>
                  <a:pt x="0" y="4292600"/>
                </a:lnTo>
                <a:lnTo>
                  <a:pt x="0" y="4279900"/>
                </a:lnTo>
                <a:lnTo>
                  <a:pt x="0" y="4267200"/>
                </a:lnTo>
                <a:lnTo>
                  <a:pt x="0" y="4254500"/>
                </a:lnTo>
                <a:lnTo>
                  <a:pt x="0" y="4241800"/>
                </a:lnTo>
                <a:lnTo>
                  <a:pt x="0" y="4229100"/>
                </a:lnTo>
                <a:lnTo>
                  <a:pt x="0" y="4216400"/>
                </a:lnTo>
                <a:lnTo>
                  <a:pt x="0" y="4203700"/>
                </a:lnTo>
                <a:lnTo>
                  <a:pt x="0" y="4191000"/>
                </a:lnTo>
                <a:lnTo>
                  <a:pt x="0" y="4178300"/>
                </a:lnTo>
                <a:lnTo>
                  <a:pt x="0" y="4165600"/>
                </a:lnTo>
                <a:lnTo>
                  <a:pt x="0" y="4152900"/>
                </a:lnTo>
                <a:lnTo>
                  <a:pt x="0" y="4140200"/>
                </a:lnTo>
                <a:lnTo>
                  <a:pt x="0" y="4127500"/>
                </a:lnTo>
                <a:lnTo>
                  <a:pt x="0" y="4114800"/>
                </a:lnTo>
                <a:lnTo>
                  <a:pt x="0" y="4102100"/>
                </a:lnTo>
                <a:lnTo>
                  <a:pt x="0" y="4089400"/>
                </a:lnTo>
                <a:lnTo>
                  <a:pt x="0" y="4076700"/>
                </a:lnTo>
                <a:lnTo>
                  <a:pt x="0" y="4064000"/>
                </a:lnTo>
                <a:lnTo>
                  <a:pt x="0" y="4051300"/>
                </a:lnTo>
                <a:lnTo>
                  <a:pt x="0" y="4038600"/>
                </a:lnTo>
                <a:lnTo>
                  <a:pt x="0" y="4025900"/>
                </a:lnTo>
                <a:lnTo>
                  <a:pt x="0" y="4013200"/>
                </a:lnTo>
                <a:lnTo>
                  <a:pt x="0" y="4000500"/>
                </a:lnTo>
                <a:lnTo>
                  <a:pt x="0" y="3987800"/>
                </a:lnTo>
                <a:lnTo>
                  <a:pt x="0" y="3975100"/>
                </a:lnTo>
                <a:lnTo>
                  <a:pt x="0" y="3962400"/>
                </a:lnTo>
                <a:lnTo>
                  <a:pt x="0" y="3949700"/>
                </a:lnTo>
                <a:lnTo>
                  <a:pt x="0" y="3937000"/>
                </a:lnTo>
                <a:lnTo>
                  <a:pt x="0" y="3924300"/>
                </a:lnTo>
                <a:lnTo>
                  <a:pt x="0" y="3911600"/>
                </a:lnTo>
                <a:lnTo>
                  <a:pt x="0" y="3898900"/>
                </a:lnTo>
                <a:lnTo>
                  <a:pt x="0" y="3886200"/>
                </a:lnTo>
                <a:lnTo>
                  <a:pt x="0" y="3873500"/>
                </a:lnTo>
                <a:lnTo>
                  <a:pt x="0" y="3860800"/>
                </a:lnTo>
                <a:lnTo>
                  <a:pt x="0" y="3848100"/>
                </a:lnTo>
                <a:lnTo>
                  <a:pt x="0" y="3835400"/>
                </a:lnTo>
                <a:lnTo>
                  <a:pt x="0" y="3822700"/>
                </a:lnTo>
                <a:lnTo>
                  <a:pt x="0" y="3810000"/>
                </a:lnTo>
                <a:lnTo>
                  <a:pt x="0" y="3797300"/>
                </a:lnTo>
                <a:lnTo>
                  <a:pt x="0" y="3784600"/>
                </a:lnTo>
                <a:lnTo>
                  <a:pt x="0" y="3771900"/>
                </a:lnTo>
                <a:lnTo>
                  <a:pt x="0" y="3759200"/>
                </a:lnTo>
                <a:lnTo>
                  <a:pt x="0" y="3746500"/>
                </a:lnTo>
                <a:lnTo>
                  <a:pt x="0" y="3733800"/>
                </a:lnTo>
                <a:lnTo>
                  <a:pt x="0" y="3721100"/>
                </a:lnTo>
                <a:lnTo>
                  <a:pt x="0" y="3708400"/>
                </a:lnTo>
                <a:lnTo>
                  <a:pt x="0" y="3695700"/>
                </a:lnTo>
                <a:lnTo>
                  <a:pt x="0" y="3683000"/>
                </a:lnTo>
                <a:lnTo>
                  <a:pt x="0" y="3670300"/>
                </a:lnTo>
                <a:lnTo>
                  <a:pt x="0" y="3657600"/>
                </a:lnTo>
                <a:lnTo>
                  <a:pt x="0" y="3644900"/>
                </a:lnTo>
                <a:lnTo>
                  <a:pt x="0" y="3632200"/>
                </a:lnTo>
                <a:lnTo>
                  <a:pt x="0" y="3619500"/>
                </a:lnTo>
                <a:lnTo>
                  <a:pt x="0" y="3606800"/>
                </a:lnTo>
                <a:lnTo>
                  <a:pt x="0" y="3594100"/>
                </a:lnTo>
                <a:lnTo>
                  <a:pt x="0" y="3581400"/>
                </a:lnTo>
                <a:lnTo>
                  <a:pt x="0" y="3568700"/>
                </a:lnTo>
                <a:lnTo>
                  <a:pt x="0" y="3556000"/>
                </a:lnTo>
                <a:lnTo>
                  <a:pt x="0" y="3543300"/>
                </a:lnTo>
                <a:lnTo>
                  <a:pt x="0" y="3530600"/>
                </a:lnTo>
                <a:lnTo>
                  <a:pt x="0" y="3517900"/>
                </a:lnTo>
                <a:lnTo>
                  <a:pt x="0" y="3505200"/>
                </a:lnTo>
                <a:lnTo>
                  <a:pt x="0" y="3492500"/>
                </a:lnTo>
                <a:lnTo>
                  <a:pt x="0" y="3479800"/>
                </a:lnTo>
                <a:lnTo>
                  <a:pt x="0" y="3467100"/>
                </a:lnTo>
                <a:lnTo>
                  <a:pt x="0" y="3454400"/>
                </a:lnTo>
                <a:lnTo>
                  <a:pt x="0" y="3441700"/>
                </a:lnTo>
                <a:lnTo>
                  <a:pt x="0" y="3429000"/>
                </a:lnTo>
                <a:lnTo>
                  <a:pt x="0" y="3416300"/>
                </a:lnTo>
                <a:lnTo>
                  <a:pt x="0" y="3403600"/>
                </a:lnTo>
                <a:lnTo>
                  <a:pt x="0" y="3390900"/>
                </a:lnTo>
                <a:lnTo>
                  <a:pt x="0" y="3378200"/>
                </a:lnTo>
                <a:lnTo>
                  <a:pt x="0" y="3365500"/>
                </a:lnTo>
                <a:lnTo>
                  <a:pt x="0" y="3352800"/>
                </a:lnTo>
                <a:lnTo>
                  <a:pt x="0" y="3340100"/>
                </a:lnTo>
                <a:lnTo>
                  <a:pt x="0" y="3327400"/>
                </a:lnTo>
                <a:lnTo>
                  <a:pt x="0" y="3314700"/>
                </a:lnTo>
                <a:lnTo>
                  <a:pt x="0" y="3302000"/>
                </a:lnTo>
                <a:lnTo>
                  <a:pt x="0" y="3289300"/>
                </a:lnTo>
                <a:lnTo>
                  <a:pt x="0" y="3276600"/>
                </a:lnTo>
                <a:lnTo>
                  <a:pt x="0" y="3263900"/>
                </a:lnTo>
                <a:lnTo>
                  <a:pt x="0" y="3251200"/>
                </a:lnTo>
                <a:lnTo>
                  <a:pt x="0" y="3238500"/>
                </a:lnTo>
                <a:lnTo>
                  <a:pt x="0" y="3225800"/>
                </a:lnTo>
                <a:lnTo>
                  <a:pt x="0" y="3213100"/>
                </a:lnTo>
                <a:lnTo>
                  <a:pt x="0" y="3200400"/>
                </a:lnTo>
                <a:lnTo>
                  <a:pt x="0" y="3187700"/>
                </a:lnTo>
                <a:lnTo>
                  <a:pt x="0" y="3175000"/>
                </a:lnTo>
                <a:lnTo>
                  <a:pt x="0" y="3162300"/>
                </a:lnTo>
                <a:lnTo>
                  <a:pt x="0" y="3149600"/>
                </a:lnTo>
                <a:lnTo>
                  <a:pt x="0" y="3136900"/>
                </a:lnTo>
                <a:lnTo>
                  <a:pt x="0" y="3124200"/>
                </a:lnTo>
                <a:lnTo>
                  <a:pt x="0" y="3111500"/>
                </a:lnTo>
                <a:lnTo>
                  <a:pt x="0" y="3098800"/>
                </a:lnTo>
                <a:lnTo>
                  <a:pt x="0" y="3086100"/>
                </a:lnTo>
                <a:lnTo>
                  <a:pt x="0" y="3073400"/>
                </a:lnTo>
                <a:lnTo>
                  <a:pt x="0" y="3060700"/>
                </a:lnTo>
                <a:lnTo>
                  <a:pt x="0" y="3048000"/>
                </a:lnTo>
                <a:lnTo>
                  <a:pt x="0" y="3035300"/>
                </a:lnTo>
                <a:lnTo>
                  <a:pt x="0" y="3022600"/>
                </a:lnTo>
                <a:lnTo>
                  <a:pt x="0" y="3009900"/>
                </a:lnTo>
                <a:lnTo>
                  <a:pt x="0" y="2997200"/>
                </a:lnTo>
                <a:lnTo>
                  <a:pt x="0" y="2984500"/>
                </a:lnTo>
                <a:lnTo>
                  <a:pt x="0" y="2971800"/>
                </a:lnTo>
                <a:lnTo>
                  <a:pt x="0" y="2959100"/>
                </a:lnTo>
                <a:lnTo>
                  <a:pt x="0" y="2946400"/>
                </a:lnTo>
                <a:lnTo>
                  <a:pt x="0" y="2933700"/>
                </a:lnTo>
                <a:lnTo>
                  <a:pt x="0" y="2921000"/>
                </a:lnTo>
                <a:lnTo>
                  <a:pt x="0" y="2908300"/>
                </a:lnTo>
                <a:lnTo>
                  <a:pt x="0" y="2895600"/>
                </a:lnTo>
                <a:lnTo>
                  <a:pt x="0" y="2882900"/>
                </a:lnTo>
                <a:lnTo>
                  <a:pt x="0" y="2870200"/>
                </a:lnTo>
                <a:lnTo>
                  <a:pt x="0" y="2857500"/>
                </a:lnTo>
                <a:lnTo>
                  <a:pt x="0" y="2844800"/>
                </a:lnTo>
                <a:lnTo>
                  <a:pt x="0" y="2832100"/>
                </a:lnTo>
                <a:lnTo>
                  <a:pt x="0" y="2819400"/>
                </a:lnTo>
                <a:lnTo>
                  <a:pt x="0" y="2806700"/>
                </a:lnTo>
                <a:lnTo>
                  <a:pt x="0" y="2794000"/>
                </a:lnTo>
                <a:lnTo>
                  <a:pt x="0" y="2781300"/>
                </a:lnTo>
                <a:lnTo>
                  <a:pt x="0" y="2768600"/>
                </a:lnTo>
                <a:lnTo>
                  <a:pt x="0" y="2755900"/>
                </a:lnTo>
                <a:lnTo>
                  <a:pt x="0" y="2743200"/>
                </a:lnTo>
                <a:lnTo>
                  <a:pt x="0" y="2730500"/>
                </a:lnTo>
                <a:lnTo>
                  <a:pt x="0" y="2717800"/>
                </a:lnTo>
                <a:lnTo>
                  <a:pt x="0" y="2705100"/>
                </a:lnTo>
                <a:lnTo>
                  <a:pt x="0" y="2692400"/>
                </a:lnTo>
                <a:lnTo>
                  <a:pt x="0" y="2679700"/>
                </a:lnTo>
                <a:lnTo>
                  <a:pt x="0" y="2667000"/>
                </a:lnTo>
                <a:lnTo>
                  <a:pt x="0" y="2654300"/>
                </a:lnTo>
                <a:lnTo>
                  <a:pt x="0" y="2641600"/>
                </a:lnTo>
                <a:lnTo>
                  <a:pt x="0" y="2628900"/>
                </a:lnTo>
                <a:lnTo>
                  <a:pt x="0" y="2616200"/>
                </a:lnTo>
                <a:lnTo>
                  <a:pt x="0" y="2603500"/>
                </a:lnTo>
                <a:lnTo>
                  <a:pt x="0" y="2590800"/>
                </a:lnTo>
                <a:lnTo>
                  <a:pt x="0" y="2578100"/>
                </a:lnTo>
                <a:lnTo>
                  <a:pt x="0" y="2565400"/>
                </a:lnTo>
                <a:lnTo>
                  <a:pt x="0" y="2552700"/>
                </a:lnTo>
                <a:lnTo>
                  <a:pt x="0" y="2540000"/>
                </a:lnTo>
                <a:lnTo>
                  <a:pt x="0" y="2527300"/>
                </a:lnTo>
                <a:lnTo>
                  <a:pt x="0" y="2514600"/>
                </a:lnTo>
                <a:lnTo>
                  <a:pt x="0" y="2501900"/>
                </a:lnTo>
                <a:lnTo>
                  <a:pt x="0" y="2489200"/>
                </a:lnTo>
                <a:lnTo>
                  <a:pt x="0" y="2476500"/>
                </a:lnTo>
                <a:lnTo>
                  <a:pt x="0" y="2463800"/>
                </a:lnTo>
                <a:lnTo>
                  <a:pt x="0" y="2451100"/>
                </a:lnTo>
                <a:lnTo>
                  <a:pt x="0" y="2438400"/>
                </a:lnTo>
                <a:lnTo>
                  <a:pt x="0" y="2425700"/>
                </a:lnTo>
                <a:lnTo>
                  <a:pt x="0" y="2413000"/>
                </a:lnTo>
                <a:lnTo>
                  <a:pt x="0" y="2400300"/>
                </a:lnTo>
                <a:lnTo>
                  <a:pt x="0" y="2387600"/>
                </a:lnTo>
                <a:lnTo>
                  <a:pt x="0" y="2374900"/>
                </a:lnTo>
                <a:lnTo>
                  <a:pt x="0" y="2362200"/>
                </a:lnTo>
                <a:lnTo>
                  <a:pt x="0" y="2349500"/>
                </a:lnTo>
                <a:lnTo>
                  <a:pt x="0" y="2336800"/>
                </a:lnTo>
                <a:lnTo>
                  <a:pt x="0" y="2324100"/>
                </a:lnTo>
                <a:lnTo>
                  <a:pt x="0" y="2311400"/>
                </a:lnTo>
                <a:lnTo>
                  <a:pt x="0" y="2298700"/>
                </a:lnTo>
                <a:lnTo>
                  <a:pt x="0" y="2286000"/>
                </a:lnTo>
                <a:lnTo>
                  <a:pt x="0" y="2273300"/>
                </a:lnTo>
                <a:lnTo>
                  <a:pt x="0" y="2260600"/>
                </a:lnTo>
                <a:lnTo>
                  <a:pt x="0" y="2247900"/>
                </a:lnTo>
                <a:lnTo>
                  <a:pt x="0" y="2235200"/>
                </a:lnTo>
                <a:lnTo>
                  <a:pt x="0" y="2222500"/>
                </a:lnTo>
                <a:lnTo>
                  <a:pt x="0" y="2209800"/>
                </a:lnTo>
                <a:lnTo>
                  <a:pt x="0" y="2197100"/>
                </a:lnTo>
                <a:lnTo>
                  <a:pt x="0" y="2184400"/>
                </a:lnTo>
                <a:lnTo>
                  <a:pt x="0" y="2171700"/>
                </a:lnTo>
                <a:lnTo>
                  <a:pt x="0" y="2159000"/>
                </a:lnTo>
                <a:lnTo>
                  <a:pt x="0" y="2146300"/>
                </a:lnTo>
                <a:lnTo>
                  <a:pt x="0" y="2133600"/>
                </a:lnTo>
                <a:lnTo>
                  <a:pt x="0" y="2120900"/>
                </a:lnTo>
                <a:lnTo>
                  <a:pt x="0" y="2108200"/>
                </a:lnTo>
                <a:lnTo>
                  <a:pt x="0" y="2095500"/>
                </a:lnTo>
                <a:lnTo>
                  <a:pt x="0" y="2082800"/>
                </a:lnTo>
                <a:lnTo>
                  <a:pt x="0" y="2070100"/>
                </a:lnTo>
                <a:lnTo>
                  <a:pt x="0" y="2057400"/>
                </a:lnTo>
                <a:lnTo>
                  <a:pt x="0" y="2044700"/>
                </a:lnTo>
                <a:lnTo>
                  <a:pt x="0" y="2032000"/>
                </a:lnTo>
                <a:lnTo>
                  <a:pt x="0" y="2019300"/>
                </a:lnTo>
                <a:lnTo>
                  <a:pt x="0" y="2006600"/>
                </a:lnTo>
                <a:lnTo>
                  <a:pt x="0" y="1993900"/>
                </a:lnTo>
                <a:lnTo>
                  <a:pt x="0" y="1981200"/>
                </a:lnTo>
                <a:lnTo>
                  <a:pt x="0" y="1968500"/>
                </a:lnTo>
                <a:lnTo>
                  <a:pt x="0" y="1955800"/>
                </a:lnTo>
                <a:lnTo>
                  <a:pt x="0" y="1943100"/>
                </a:lnTo>
                <a:lnTo>
                  <a:pt x="0" y="1930400"/>
                </a:lnTo>
                <a:lnTo>
                  <a:pt x="0" y="1917700"/>
                </a:lnTo>
                <a:lnTo>
                  <a:pt x="0" y="1905000"/>
                </a:lnTo>
                <a:lnTo>
                  <a:pt x="0" y="1892300"/>
                </a:lnTo>
                <a:lnTo>
                  <a:pt x="0" y="1879600"/>
                </a:lnTo>
                <a:lnTo>
                  <a:pt x="0" y="1866900"/>
                </a:lnTo>
                <a:lnTo>
                  <a:pt x="0" y="1854200"/>
                </a:lnTo>
                <a:lnTo>
                  <a:pt x="0" y="1841500"/>
                </a:lnTo>
                <a:lnTo>
                  <a:pt x="0" y="1828800"/>
                </a:lnTo>
                <a:lnTo>
                  <a:pt x="0" y="1816100"/>
                </a:lnTo>
                <a:lnTo>
                  <a:pt x="0" y="1803400"/>
                </a:lnTo>
                <a:lnTo>
                  <a:pt x="0" y="1790700"/>
                </a:lnTo>
                <a:lnTo>
                  <a:pt x="0" y="1778000"/>
                </a:lnTo>
                <a:lnTo>
                  <a:pt x="0" y="1765300"/>
                </a:lnTo>
                <a:lnTo>
                  <a:pt x="0" y="1752600"/>
                </a:lnTo>
                <a:lnTo>
                  <a:pt x="0" y="1739900"/>
                </a:lnTo>
                <a:lnTo>
                  <a:pt x="0" y="1727200"/>
                </a:lnTo>
                <a:lnTo>
                  <a:pt x="0" y="1714500"/>
                </a:lnTo>
                <a:lnTo>
                  <a:pt x="0" y="1701800"/>
                </a:lnTo>
                <a:lnTo>
                  <a:pt x="0" y="1689100"/>
                </a:lnTo>
                <a:lnTo>
                  <a:pt x="0" y="1676400"/>
                </a:lnTo>
                <a:lnTo>
                  <a:pt x="0" y="1663700"/>
                </a:lnTo>
                <a:lnTo>
                  <a:pt x="0" y="1651000"/>
                </a:lnTo>
                <a:lnTo>
                  <a:pt x="0" y="1638300"/>
                </a:lnTo>
                <a:lnTo>
                  <a:pt x="0" y="1625600"/>
                </a:lnTo>
                <a:lnTo>
                  <a:pt x="0" y="1612900"/>
                </a:lnTo>
                <a:lnTo>
                  <a:pt x="0" y="1600200"/>
                </a:lnTo>
                <a:lnTo>
                  <a:pt x="0" y="1587500"/>
                </a:lnTo>
                <a:lnTo>
                  <a:pt x="0" y="1574800"/>
                </a:lnTo>
                <a:lnTo>
                  <a:pt x="0" y="1562100"/>
                </a:lnTo>
                <a:lnTo>
                  <a:pt x="0" y="1549400"/>
                </a:lnTo>
                <a:lnTo>
                  <a:pt x="0" y="1536700"/>
                </a:lnTo>
                <a:lnTo>
                  <a:pt x="0" y="1524000"/>
                </a:lnTo>
                <a:lnTo>
                  <a:pt x="0" y="1511300"/>
                </a:lnTo>
                <a:lnTo>
                  <a:pt x="0" y="1498600"/>
                </a:lnTo>
                <a:lnTo>
                  <a:pt x="0" y="1485900"/>
                </a:lnTo>
                <a:lnTo>
                  <a:pt x="0" y="1473200"/>
                </a:lnTo>
                <a:lnTo>
                  <a:pt x="0" y="1460500"/>
                </a:lnTo>
                <a:lnTo>
                  <a:pt x="0" y="1447800"/>
                </a:lnTo>
                <a:lnTo>
                  <a:pt x="0" y="1435100"/>
                </a:lnTo>
                <a:lnTo>
                  <a:pt x="0" y="1422400"/>
                </a:lnTo>
                <a:lnTo>
                  <a:pt x="0" y="1409700"/>
                </a:lnTo>
                <a:lnTo>
                  <a:pt x="0" y="1397000"/>
                </a:lnTo>
                <a:lnTo>
                  <a:pt x="0" y="1384300"/>
                </a:lnTo>
                <a:lnTo>
                  <a:pt x="0" y="1371600"/>
                </a:lnTo>
                <a:lnTo>
                  <a:pt x="0" y="1358900"/>
                </a:lnTo>
                <a:lnTo>
                  <a:pt x="0" y="1346200"/>
                </a:lnTo>
                <a:lnTo>
                  <a:pt x="0" y="1333500"/>
                </a:lnTo>
                <a:lnTo>
                  <a:pt x="0" y="1320800"/>
                </a:lnTo>
                <a:lnTo>
                  <a:pt x="0" y="1308100"/>
                </a:lnTo>
                <a:lnTo>
                  <a:pt x="0" y="1295400"/>
                </a:lnTo>
                <a:lnTo>
                  <a:pt x="0" y="1282700"/>
                </a:lnTo>
                <a:lnTo>
                  <a:pt x="0" y="1270000"/>
                </a:lnTo>
                <a:lnTo>
                  <a:pt x="0" y="1257300"/>
                </a:lnTo>
                <a:lnTo>
                  <a:pt x="0" y="1244600"/>
                </a:lnTo>
                <a:lnTo>
                  <a:pt x="0" y="1231900"/>
                </a:lnTo>
                <a:lnTo>
                  <a:pt x="0" y="1219200"/>
                </a:lnTo>
                <a:lnTo>
                  <a:pt x="0" y="1206500"/>
                </a:lnTo>
                <a:lnTo>
                  <a:pt x="0" y="1193800"/>
                </a:lnTo>
                <a:lnTo>
                  <a:pt x="0" y="1181100"/>
                </a:lnTo>
                <a:lnTo>
                  <a:pt x="0" y="1168400"/>
                </a:lnTo>
                <a:lnTo>
                  <a:pt x="0" y="1155700"/>
                </a:lnTo>
                <a:lnTo>
                  <a:pt x="0" y="1143000"/>
                </a:lnTo>
                <a:lnTo>
                  <a:pt x="0" y="1130300"/>
                </a:lnTo>
                <a:lnTo>
                  <a:pt x="0" y="1117600"/>
                </a:lnTo>
                <a:lnTo>
                  <a:pt x="0" y="1104900"/>
                </a:lnTo>
                <a:lnTo>
                  <a:pt x="0" y="1092200"/>
                </a:lnTo>
                <a:lnTo>
                  <a:pt x="0" y="1079500"/>
                </a:lnTo>
                <a:lnTo>
                  <a:pt x="0" y="1066800"/>
                </a:lnTo>
                <a:lnTo>
                  <a:pt x="0" y="1054100"/>
                </a:lnTo>
                <a:lnTo>
                  <a:pt x="0" y="1041400"/>
                </a:lnTo>
                <a:lnTo>
                  <a:pt x="0" y="1028700"/>
                </a:lnTo>
                <a:lnTo>
                  <a:pt x="0" y="1016000"/>
                </a:lnTo>
                <a:lnTo>
                  <a:pt x="0" y="1003300"/>
                </a:lnTo>
                <a:lnTo>
                  <a:pt x="0" y="990600"/>
                </a:lnTo>
                <a:lnTo>
                  <a:pt x="0" y="977900"/>
                </a:lnTo>
                <a:lnTo>
                  <a:pt x="0" y="965200"/>
                </a:lnTo>
                <a:lnTo>
                  <a:pt x="0" y="952500"/>
                </a:lnTo>
                <a:lnTo>
                  <a:pt x="0" y="939800"/>
                </a:lnTo>
                <a:lnTo>
                  <a:pt x="0" y="927100"/>
                </a:lnTo>
                <a:lnTo>
                  <a:pt x="0" y="914400"/>
                </a:lnTo>
                <a:lnTo>
                  <a:pt x="0" y="901700"/>
                </a:lnTo>
                <a:lnTo>
                  <a:pt x="0" y="889000"/>
                </a:lnTo>
                <a:lnTo>
                  <a:pt x="0" y="876300"/>
                </a:lnTo>
                <a:lnTo>
                  <a:pt x="0" y="863600"/>
                </a:lnTo>
                <a:lnTo>
                  <a:pt x="0" y="850900"/>
                </a:lnTo>
                <a:lnTo>
                  <a:pt x="0" y="838200"/>
                </a:lnTo>
                <a:lnTo>
                  <a:pt x="0" y="825500"/>
                </a:lnTo>
                <a:lnTo>
                  <a:pt x="0" y="812800"/>
                </a:lnTo>
                <a:lnTo>
                  <a:pt x="0" y="800100"/>
                </a:lnTo>
                <a:lnTo>
                  <a:pt x="0" y="787400"/>
                </a:lnTo>
                <a:lnTo>
                  <a:pt x="0" y="774700"/>
                </a:lnTo>
                <a:lnTo>
                  <a:pt x="0" y="762000"/>
                </a:lnTo>
                <a:lnTo>
                  <a:pt x="0" y="749300"/>
                </a:lnTo>
                <a:lnTo>
                  <a:pt x="0" y="736600"/>
                </a:lnTo>
                <a:lnTo>
                  <a:pt x="0" y="723900"/>
                </a:lnTo>
                <a:lnTo>
                  <a:pt x="0" y="711200"/>
                </a:lnTo>
                <a:lnTo>
                  <a:pt x="0" y="698500"/>
                </a:lnTo>
                <a:lnTo>
                  <a:pt x="0" y="685800"/>
                </a:lnTo>
                <a:lnTo>
                  <a:pt x="0" y="673100"/>
                </a:lnTo>
                <a:lnTo>
                  <a:pt x="0" y="660400"/>
                </a:lnTo>
                <a:lnTo>
                  <a:pt x="0" y="647700"/>
                </a:lnTo>
                <a:lnTo>
                  <a:pt x="0" y="635000"/>
                </a:lnTo>
                <a:lnTo>
                  <a:pt x="0" y="622300"/>
                </a:lnTo>
                <a:lnTo>
                  <a:pt x="0" y="609600"/>
                </a:lnTo>
                <a:lnTo>
                  <a:pt x="0" y="596900"/>
                </a:lnTo>
                <a:lnTo>
                  <a:pt x="0" y="584200"/>
                </a:lnTo>
                <a:lnTo>
                  <a:pt x="0" y="571500"/>
                </a:lnTo>
                <a:lnTo>
                  <a:pt x="0" y="558800"/>
                </a:lnTo>
                <a:lnTo>
                  <a:pt x="0" y="546100"/>
                </a:lnTo>
                <a:lnTo>
                  <a:pt x="0" y="533400"/>
                </a:lnTo>
                <a:lnTo>
                  <a:pt x="0" y="520700"/>
                </a:lnTo>
                <a:lnTo>
                  <a:pt x="0" y="508000"/>
                </a:lnTo>
                <a:lnTo>
                  <a:pt x="0" y="495300"/>
                </a:lnTo>
                <a:lnTo>
                  <a:pt x="0" y="482600"/>
                </a:lnTo>
                <a:lnTo>
                  <a:pt x="0" y="469900"/>
                </a:lnTo>
                <a:lnTo>
                  <a:pt x="0" y="457200"/>
                </a:lnTo>
                <a:lnTo>
                  <a:pt x="0" y="444500"/>
                </a:lnTo>
                <a:lnTo>
                  <a:pt x="0" y="431800"/>
                </a:lnTo>
                <a:lnTo>
                  <a:pt x="0" y="419100"/>
                </a:lnTo>
                <a:lnTo>
                  <a:pt x="0" y="406400"/>
                </a:lnTo>
                <a:lnTo>
                  <a:pt x="0" y="393700"/>
                </a:lnTo>
                <a:lnTo>
                  <a:pt x="0" y="381000"/>
                </a:lnTo>
                <a:lnTo>
                  <a:pt x="0" y="368300"/>
                </a:lnTo>
                <a:lnTo>
                  <a:pt x="0" y="355600"/>
                </a:lnTo>
                <a:lnTo>
                  <a:pt x="0" y="342900"/>
                </a:lnTo>
                <a:lnTo>
                  <a:pt x="0" y="330200"/>
                </a:lnTo>
                <a:lnTo>
                  <a:pt x="0" y="317500"/>
                </a:lnTo>
                <a:lnTo>
                  <a:pt x="0" y="304800"/>
                </a:lnTo>
                <a:lnTo>
                  <a:pt x="0" y="292100"/>
                </a:lnTo>
                <a:lnTo>
                  <a:pt x="0" y="279400"/>
                </a:lnTo>
                <a:lnTo>
                  <a:pt x="0" y="266700"/>
                </a:lnTo>
                <a:lnTo>
                  <a:pt x="0" y="254000"/>
                </a:lnTo>
                <a:lnTo>
                  <a:pt x="0" y="241300"/>
                </a:lnTo>
                <a:lnTo>
                  <a:pt x="0" y="228600"/>
                </a:lnTo>
                <a:lnTo>
                  <a:pt x="0" y="215900"/>
                </a:lnTo>
                <a:lnTo>
                  <a:pt x="0" y="203200"/>
                </a:lnTo>
                <a:lnTo>
                  <a:pt x="0" y="190500"/>
                </a:lnTo>
                <a:lnTo>
                  <a:pt x="0" y="177800"/>
                </a:lnTo>
                <a:lnTo>
                  <a:pt x="0" y="165100"/>
                </a:lnTo>
                <a:lnTo>
                  <a:pt x="0" y="152400"/>
                </a:lnTo>
                <a:lnTo>
                  <a:pt x="0" y="139700"/>
                </a:lnTo>
                <a:lnTo>
                  <a:pt x="0" y="127000"/>
                </a:lnTo>
                <a:lnTo>
                  <a:pt x="0" y="114300"/>
                </a:lnTo>
                <a:lnTo>
                  <a:pt x="0" y="101600"/>
                </a:lnTo>
                <a:lnTo>
                  <a:pt x="0" y="88900"/>
                </a:lnTo>
                <a:lnTo>
                  <a:pt x="0" y="76200"/>
                </a:lnTo>
                <a:lnTo>
                  <a:pt x="0" y="63500"/>
                </a:lnTo>
                <a:lnTo>
                  <a:pt x="0" y="50800"/>
                </a:lnTo>
                <a:lnTo>
                  <a:pt x="0" y="38100"/>
                </a:lnTo>
                <a:lnTo>
                  <a:pt x="0" y="25400"/>
                </a:lnTo>
                <a:lnTo>
                  <a:pt x="0" y="12700"/>
                </a:lnTo>
                <a:lnTo>
                  <a:pt x="0" y="0"/>
                </a:lnTo>
                <a:lnTo>
                  <a:pt x="5410200" y="0"/>
                </a:lnTo>
                <a:lnTo>
                  <a:pt x="5410200" y="12700"/>
                </a:lnTo>
                <a:lnTo>
                  <a:pt x="5410200" y="25400"/>
                </a:lnTo>
                <a:lnTo>
                  <a:pt x="5410200" y="38100"/>
                </a:lnTo>
                <a:lnTo>
                  <a:pt x="5410200" y="50800"/>
                </a:lnTo>
                <a:lnTo>
                  <a:pt x="5410200" y="63500"/>
                </a:lnTo>
                <a:lnTo>
                  <a:pt x="5410200" y="76200"/>
                </a:lnTo>
                <a:lnTo>
                  <a:pt x="5410200" y="88900"/>
                </a:lnTo>
                <a:lnTo>
                  <a:pt x="5410200" y="101600"/>
                </a:lnTo>
                <a:lnTo>
                  <a:pt x="5410200" y="114300"/>
                </a:lnTo>
                <a:lnTo>
                  <a:pt x="5410200" y="127000"/>
                </a:lnTo>
                <a:lnTo>
                  <a:pt x="5410200" y="139700"/>
                </a:lnTo>
                <a:lnTo>
                  <a:pt x="5410200" y="152400"/>
                </a:lnTo>
                <a:lnTo>
                  <a:pt x="5410200" y="165100"/>
                </a:lnTo>
                <a:lnTo>
                  <a:pt x="5410200" y="177800"/>
                </a:lnTo>
                <a:lnTo>
                  <a:pt x="5410200" y="190500"/>
                </a:lnTo>
                <a:lnTo>
                  <a:pt x="5410200" y="203200"/>
                </a:lnTo>
                <a:lnTo>
                  <a:pt x="5410200" y="215900"/>
                </a:lnTo>
                <a:lnTo>
                  <a:pt x="5410200" y="228600"/>
                </a:lnTo>
                <a:lnTo>
                  <a:pt x="5410200" y="241300"/>
                </a:lnTo>
                <a:lnTo>
                  <a:pt x="5410200" y="254000"/>
                </a:lnTo>
                <a:lnTo>
                  <a:pt x="5410200" y="266700"/>
                </a:lnTo>
                <a:lnTo>
                  <a:pt x="5410200" y="279400"/>
                </a:lnTo>
                <a:lnTo>
                  <a:pt x="5410200" y="292100"/>
                </a:lnTo>
                <a:lnTo>
                  <a:pt x="5410200" y="304800"/>
                </a:lnTo>
                <a:lnTo>
                  <a:pt x="5410200" y="317500"/>
                </a:lnTo>
                <a:lnTo>
                  <a:pt x="5410200" y="330200"/>
                </a:lnTo>
                <a:lnTo>
                  <a:pt x="5410200" y="342900"/>
                </a:lnTo>
                <a:lnTo>
                  <a:pt x="5410200" y="355600"/>
                </a:lnTo>
                <a:lnTo>
                  <a:pt x="5410200" y="368300"/>
                </a:lnTo>
                <a:lnTo>
                  <a:pt x="5410200" y="381000"/>
                </a:lnTo>
                <a:lnTo>
                  <a:pt x="5410200" y="393700"/>
                </a:lnTo>
                <a:lnTo>
                  <a:pt x="5410200" y="406400"/>
                </a:lnTo>
                <a:lnTo>
                  <a:pt x="5410200" y="419100"/>
                </a:lnTo>
                <a:lnTo>
                  <a:pt x="5410200" y="431800"/>
                </a:lnTo>
                <a:lnTo>
                  <a:pt x="5410200" y="444500"/>
                </a:lnTo>
                <a:lnTo>
                  <a:pt x="5410200" y="457200"/>
                </a:lnTo>
                <a:lnTo>
                  <a:pt x="5410200" y="469900"/>
                </a:lnTo>
                <a:lnTo>
                  <a:pt x="5410200" y="482600"/>
                </a:lnTo>
                <a:lnTo>
                  <a:pt x="5410200" y="495300"/>
                </a:lnTo>
                <a:lnTo>
                  <a:pt x="5410200" y="508000"/>
                </a:lnTo>
                <a:lnTo>
                  <a:pt x="5410200" y="520700"/>
                </a:lnTo>
                <a:lnTo>
                  <a:pt x="5410200" y="533400"/>
                </a:lnTo>
                <a:lnTo>
                  <a:pt x="5410200" y="546100"/>
                </a:lnTo>
                <a:lnTo>
                  <a:pt x="5410200" y="558800"/>
                </a:lnTo>
                <a:lnTo>
                  <a:pt x="5410200" y="571500"/>
                </a:lnTo>
                <a:lnTo>
                  <a:pt x="5410200" y="584200"/>
                </a:lnTo>
                <a:lnTo>
                  <a:pt x="5410200" y="596900"/>
                </a:lnTo>
                <a:lnTo>
                  <a:pt x="5410200" y="609600"/>
                </a:lnTo>
                <a:lnTo>
                  <a:pt x="5410200" y="622300"/>
                </a:lnTo>
                <a:lnTo>
                  <a:pt x="5410200" y="635000"/>
                </a:lnTo>
                <a:lnTo>
                  <a:pt x="5410200" y="647700"/>
                </a:lnTo>
                <a:lnTo>
                  <a:pt x="5410200" y="660400"/>
                </a:lnTo>
                <a:lnTo>
                  <a:pt x="5410200" y="673100"/>
                </a:lnTo>
                <a:lnTo>
                  <a:pt x="5410200" y="685800"/>
                </a:lnTo>
                <a:lnTo>
                  <a:pt x="5410200" y="698500"/>
                </a:lnTo>
                <a:lnTo>
                  <a:pt x="5410200" y="711200"/>
                </a:lnTo>
                <a:lnTo>
                  <a:pt x="5410200" y="723900"/>
                </a:lnTo>
                <a:lnTo>
                  <a:pt x="5410200" y="736600"/>
                </a:lnTo>
                <a:lnTo>
                  <a:pt x="5410200" y="749300"/>
                </a:lnTo>
                <a:lnTo>
                  <a:pt x="5410200" y="762000"/>
                </a:lnTo>
                <a:lnTo>
                  <a:pt x="5410200" y="774700"/>
                </a:lnTo>
                <a:lnTo>
                  <a:pt x="5410200" y="787400"/>
                </a:lnTo>
                <a:lnTo>
                  <a:pt x="5410200" y="800100"/>
                </a:lnTo>
                <a:lnTo>
                  <a:pt x="5410200" y="812800"/>
                </a:lnTo>
                <a:lnTo>
                  <a:pt x="5410200" y="825500"/>
                </a:lnTo>
                <a:lnTo>
                  <a:pt x="5410200" y="838200"/>
                </a:lnTo>
                <a:lnTo>
                  <a:pt x="5410200" y="850900"/>
                </a:lnTo>
                <a:lnTo>
                  <a:pt x="5410200" y="863600"/>
                </a:lnTo>
                <a:lnTo>
                  <a:pt x="5410200" y="876300"/>
                </a:lnTo>
                <a:lnTo>
                  <a:pt x="5410200" y="889000"/>
                </a:lnTo>
                <a:lnTo>
                  <a:pt x="5410200" y="901700"/>
                </a:lnTo>
                <a:lnTo>
                  <a:pt x="5410200" y="914400"/>
                </a:lnTo>
                <a:lnTo>
                  <a:pt x="5410200" y="927100"/>
                </a:lnTo>
                <a:lnTo>
                  <a:pt x="5410200" y="939800"/>
                </a:lnTo>
                <a:lnTo>
                  <a:pt x="5410200" y="952500"/>
                </a:lnTo>
                <a:lnTo>
                  <a:pt x="5410200" y="965200"/>
                </a:lnTo>
                <a:lnTo>
                  <a:pt x="5410200" y="977900"/>
                </a:lnTo>
                <a:lnTo>
                  <a:pt x="5410200" y="990600"/>
                </a:lnTo>
                <a:lnTo>
                  <a:pt x="5410200" y="1003300"/>
                </a:lnTo>
                <a:lnTo>
                  <a:pt x="5410200" y="1016000"/>
                </a:lnTo>
                <a:lnTo>
                  <a:pt x="5410200" y="1028700"/>
                </a:lnTo>
                <a:lnTo>
                  <a:pt x="5410200" y="1041400"/>
                </a:lnTo>
                <a:lnTo>
                  <a:pt x="5410200" y="1054100"/>
                </a:lnTo>
                <a:lnTo>
                  <a:pt x="5410200" y="1066800"/>
                </a:lnTo>
                <a:lnTo>
                  <a:pt x="5410200" y="1079500"/>
                </a:lnTo>
                <a:lnTo>
                  <a:pt x="5410200" y="1092200"/>
                </a:lnTo>
                <a:lnTo>
                  <a:pt x="5410200" y="1104900"/>
                </a:lnTo>
                <a:lnTo>
                  <a:pt x="5410200" y="1117600"/>
                </a:lnTo>
                <a:lnTo>
                  <a:pt x="5410200" y="1130300"/>
                </a:lnTo>
                <a:lnTo>
                  <a:pt x="5410200" y="1143000"/>
                </a:lnTo>
                <a:lnTo>
                  <a:pt x="5410200" y="1155700"/>
                </a:lnTo>
                <a:lnTo>
                  <a:pt x="5410200" y="1168400"/>
                </a:lnTo>
                <a:lnTo>
                  <a:pt x="5410200" y="1181100"/>
                </a:lnTo>
                <a:lnTo>
                  <a:pt x="5410200" y="1193800"/>
                </a:lnTo>
                <a:lnTo>
                  <a:pt x="5410200" y="1206500"/>
                </a:lnTo>
                <a:lnTo>
                  <a:pt x="5410200" y="1219200"/>
                </a:lnTo>
                <a:lnTo>
                  <a:pt x="5410200" y="1231900"/>
                </a:lnTo>
                <a:lnTo>
                  <a:pt x="5410200" y="1244600"/>
                </a:lnTo>
                <a:lnTo>
                  <a:pt x="5410200" y="1257300"/>
                </a:lnTo>
                <a:lnTo>
                  <a:pt x="5410200" y="1270000"/>
                </a:lnTo>
                <a:lnTo>
                  <a:pt x="5410200" y="1282700"/>
                </a:lnTo>
                <a:lnTo>
                  <a:pt x="5410200" y="1295400"/>
                </a:lnTo>
                <a:lnTo>
                  <a:pt x="5410200" y="1308100"/>
                </a:lnTo>
                <a:lnTo>
                  <a:pt x="5410200" y="1320800"/>
                </a:lnTo>
                <a:lnTo>
                  <a:pt x="5410200" y="1333500"/>
                </a:lnTo>
                <a:lnTo>
                  <a:pt x="5410200" y="1346200"/>
                </a:lnTo>
                <a:lnTo>
                  <a:pt x="5410200" y="1358900"/>
                </a:lnTo>
                <a:lnTo>
                  <a:pt x="5410200" y="1371600"/>
                </a:lnTo>
                <a:lnTo>
                  <a:pt x="5410200" y="1384300"/>
                </a:lnTo>
                <a:lnTo>
                  <a:pt x="5410200" y="1397000"/>
                </a:lnTo>
                <a:lnTo>
                  <a:pt x="5410200" y="1409700"/>
                </a:lnTo>
                <a:lnTo>
                  <a:pt x="5410200" y="1422400"/>
                </a:lnTo>
                <a:lnTo>
                  <a:pt x="5410200" y="1435100"/>
                </a:lnTo>
                <a:lnTo>
                  <a:pt x="5410200" y="1447800"/>
                </a:lnTo>
                <a:lnTo>
                  <a:pt x="5410200" y="1460500"/>
                </a:lnTo>
                <a:lnTo>
                  <a:pt x="5410200" y="1473200"/>
                </a:lnTo>
                <a:lnTo>
                  <a:pt x="5410200" y="1485900"/>
                </a:lnTo>
                <a:lnTo>
                  <a:pt x="5410200" y="1498600"/>
                </a:lnTo>
                <a:lnTo>
                  <a:pt x="5410200" y="1511300"/>
                </a:lnTo>
                <a:lnTo>
                  <a:pt x="5410200" y="1524000"/>
                </a:lnTo>
                <a:lnTo>
                  <a:pt x="5410200" y="1536700"/>
                </a:lnTo>
                <a:lnTo>
                  <a:pt x="5410200" y="1549400"/>
                </a:lnTo>
                <a:lnTo>
                  <a:pt x="5410200" y="1562100"/>
                </a:lnTo>
                <a:lnTo>
                  <a:pt x="5410200" y="1574800"/>
                </a:lnTo>
                <a:lnTo>
                  <a:pt x="5410200" y="1587500"/>
                </a:lnTo>
                <a:lnTo>
                  <a:pt x="5410200" y="1600200"/>
                </a:lnTo>
                <a:lnTo>
                  <a:pt x="5410200" y="1612900"/>
                </a:lnTo>
                <a:lnTo>
                  <a:pt x="5410200" y="1625600"/>
                </a:lnTo>
                <a:lnTo>
                  <a:pt x="5410200" y="1638300"/>
                </a:lnTo>
                <a:lnTo>
                  <a:pt x="5410200" y="1651000"/>
                </a:lnTo>
                <a:lnTo>
                  <a:pt x="5410200" y="1663700"/>
                </a:lnTo>
                <a:lnTo>
                  <a:pt x="5410200" y="1676400"/>
                </a:lnTo>
                <a:lnTo>
                  <a:pt x="5410200" y="1689100"/>
                </a:lnTo>
                <a:lnTo>
                  <a:pt x="5410200" y="1701800"/>
                </a:lnTo>
                <a:lnTo>
                  <a:pt x="5410200" y="1714500"/>
                </a:lnTo>
                <a:lnTo>
                  <a:pt x="5410200" y="1727200"/>
                </a:lnTo>
                <a:lnTo>
                  <a:pt x="5410200" y="1739900"/>
                </a:lnTo>
                <a:lnTo>
                  <a:pt x="5410200" y="1752600"/>
                </a:lnTo>
                <a:lnTo>
                  <a:pt x="5410200" y="1765300"/>
                </a:lnTo>
                <a:lnTo>
                  <a:pt x="5410200" y="1778000"/>
                </a:lnTo>
                <a:lnTo>
                  <a:pt x="5410200" y="1790700"/>
                </a:lnTo>
                <a:lnTo>
                  <a:pt x="5410200" y="1803400"/>
                </a:lnTo>
                <a:lnTo>
                  <a:pt x="5410200" y="1816100"/>
                </a:lnTo>
                <a:lnTo>
                  <a:pt x="5410200" y="1828800"/>
                </a:lnTo>
                <a:lnTo>
                  <a:pt x="5410200" y="1841500"/>
                </a:lnTo>
                <a:lnTo>
                  <a:pt x="5410200" y="1854200"/>
                </a:lnTo>
                <a:lnTo>
                  <a:pt x="5410200" y="1866900"/>
                </a:lnTo>
                <a:lnTo>
                  <a:pt x="5410200" y="1879600"/>
                </a:lnTo>
                <a:lnTo>
                  <a:pt x="5410200" y="1892300"/>
                </a:lnTo>
                <a:lnTo>
                  <a:pt x="5410200" y="1905000"/>
                </a:lnTo>
                <a:lnTo>
                  <a:pt x="5410200" y="1917700"/>
                </a:lnTo>
                <a:lnTo>
                  <a:pt x="5410200" y="1930400"/>
                </a:lnTo>
                <a:lnTo>
                  <a:pt x="5410200" y="1943100"/>
                </a:lnTo>
                <a:lnTo>
                  <a:pt x="5410200" y="1955800"/>
                </a:lnTo>
                <a:lnTo>
                  <a:pt x="5410200" y="1968500"/>
                </a:lnTo>
                <a:lnTo>
                  <a:pt x="5410200" y="1981200"/>
                </a:lnTo>
                <a:lnTo>
                  <a:pt x="5410200" y="1993900"/>
                </a:lnTo>
                <a:lnTo>
                  <a:pt x="5410200" y="2006600"/>
                </a:lnTo>
                <a:lnTo>
                  <a:pt x="5410200" y="2019300"/>
                </a:lnTo>
                <a:lnTo>
                  <a:pt x="5410200" y="2032000"/>
                </a:lnTo>
                <a:lnTo>
                  <a:pt x="5410200" y="2044700"/>
                </a:lnTo>
                <a:lnTo>
                  <a:pt x="5410200" y="2057400"/>
                </a:lnTo>
                <a:lnTo>
                  <a:pt x="5410200" y="2070100"/>
                </a:lnTo>
                <a:lnTo>
                  <a:pt x="5410200" y="2082800"/>
                </a:lnTo>
                <a:lnTo>
                  <a:pt x="5410200" y="2095500"/>
                </a:lnTo>
                <a:lnTo>
                  <a:pt x="5410200" y="2108200"/>
                </a:lnTo>
                <a:lnTo>
                  <a:pt x="5410200" y="2120900"/>
                </a:lnTo>
                <a:lnTo>
                  <a:pt x="5410200" y="2133600"/>
                </a:lnTo>
                <a:lnTo>
                  <a:pt x="5410200" y="2146300"/>
                </a:lnTo>
                <a:lnTo>
                  <a:pt x="5410200" y="2159000"/>
                </a:lnTo>
                <a:lnTo>
                  <a:pt x="5410200" y="2171700"/>
                </a:lnTo>
                <a:lnTo>
                  <a:pt x="5410200" y="2184400"/>
                </a:lnTo>
                <a:lnTo>
                  <a:pt x="5410200" y="2197100"/>
                </a:lnTo>
                <a:lnTo>
                  <a:pt x="5410200" y="2209800"/>
                </a:lnTo>
                <a:lnTo>
                  <a:pt x="5410200" y="2222500"/>
                </a:lnTo>
                <a:lnTo>
                  <a:pt x="5410200" y="2235200"/>
                </a:lnTo>
                <a:lnTo>
                  <a:pt x="5410200" y="2247900"/>
                </a:lnTo>
                <a:lnTo>
                  <a:pt x="5410200" y="2260600"/>
                </a:lnTo>
                <a:lnTo>
                  <a:pt x="5410200" y="2273300"/>
                </a:lnTo>
                <a:lnTo>
                  <a:pt x="5410200" y="2286000"/>
                </a:lnTo>
                <a:lnTo>
                  <a:pt x="5410200" y="2298700"/>
                </a:lnTo>
                <a:lnTo>
                  <a:pt x="5410200" y="2311400"/>
                </a:lnTo>
                <a:lnTo>
                  <a:pt x="5410200" y="2324100"/>
                </a:lnTo>
                <a:lnTo>
                  <a:pt x="5410200" y="2336800"/>
                </a:lnTo>
                <a:lnTo>
                  <a:pt x="5410200" y="2349500"/>
                </a:lnTo>
                <a:lnTo>
                  <a:pt x="5410200" y="2362200"/>
                </a:lnTo>
                <a:lnTo>
                  <a:pt x="5410200" y="2374900"/>
                </a:lnTo>
                <a:lnTo>
                  <a:pt x="5410200" y="2387600"/>
                </a:lnTo>
                <a:lnTo>
                  <a:pt x="5410200" y="2400300"/>
                </a:lnTo>
                <a:lnTo>
                  <a:pt x="5410200" y="2413000"/>
                </a:lnTo>
                <a:lnTo>
                  <a:pt x="5410200" y="2425700"/>
                </a:lnTo>
                <a:lnTo>
                  <a:pt x="5410200" y="2438400"/>
                </a:lnTo>
                <a:lnTo>
                  <a:pt x="5410200" y="2451100"/>
                </a:lnTo>
                <a:lnTo>
                  <a:pt x="5410200" y="2463800"/>
                </a:lnTo>
                <a:lnTo>
                  <a:pt x="5410200" y="2476500"/>
                </a:lnTo>
                <a:lnTo>
                  <a:pt x="5410200" y="2489200"/>
                </a:lnTo>
                <a:lnTo>
                  <a:pt x="5410200" y="2501900"/>
                </a:lnTo>
                <a:lnTo>
                  <a:pt x="5410200" y="2514600"/>
                </a:lnTo>
                <a:lnTo>
                  <a:pt x="5410200" y="2527300"/>
                </a:lnTo>
                <a:lnTo>
                  <a:pt x="5410200" y="2540000"/>
                </a:lnTo>
                <a:lnTo>
                  <a:pt x="5410200" y="2552700"/>
                </a:lnTo>
                <a:lnTo>
                  <a:pt x="5410200" y="2565400"/>
                </a:lnTo>
                <a:lnTo>
                  <a:pt x="5410200" y="2578100"/>
                </a:lnTo>
                <a:lnTo>
                  <a:pt x="5410200" y="2590800"/>
                </a:lnTo>
                <a:lnTo>
                  <a:pt x="5410200" y="2603500"/>
                </a:lnTo>
                <a:lnTo>
                  <a:pt x="5410200" y="2616200"/>
                </a:lnTo>
                <a:lnTo>
                  <a:pt x="5410200" y="2628900"/>
                </a:lnTo>
                <a:lnTo>
                  <a:pt x="5410200" y="2641600"/>
                </a:lnTo>
                <a:lnTo>
                  <a:pt x="5410200" y="2654300"/>
                </a:lnTo>
                <a:lnTo>
                  <a:pt x="5410200" y="2667000"/>
                </a:lnTo>
                <a:lnTo>
                  <a:pt x="5410200" y="2679700"/>
                </a:lnTo>
                <a:lnTo>
                  <a:pt x="5410200" y="2692400"/>
                </a:lnTo>
                <a:lnTo>
                  <a:pt x="5410200" y="2705100"/>
                </a:lnTo>
                <a:lnTo>
                  <a:pt x="5410200" y="2717800"/>
                </a:lnTo>
                <a:lnTo>
                  <a:pt x="5410200" y="2730500"/>
                </a:lnTo>
                <a:lnTo>
                  <a:pt x="5410200" y="2743200"/>
                </a:lnTo>
                <a:lnTo>
                  <a:pt x="5410200" y="2755900"/>
                </a:lnTo>
                <a:lnTo>
                  <a:pt x="5410200" y="2768600"/>
                </a:lnTo>
                <a:lnTo>
                  <a:pt x="5410200" y="2781300"/>
                </a:lnTo>
                <a:lnTo>
                  <a:pt x="5410200" y="2794000"/>
                </a:lnTo>
                <a:lnTo>
                  <a:pt x="5410200" y="2806700"/>
                </a:lnTo>
                <a:lnTo>
                  <a:pt x="5410200" y="2819400"/>
                </a:lnTo>
                <a:lnTo>
                  <a:pt x="5410200" y="2832100"/>
                </a:lnTo>
                <a:lnTo>
                  <a:pt x="5410200" y="2844800"/>
                </a:lnTo>
                <a:lnTo>
                  <a:pt x="5410200" y="2857500"/>
                </a:lnTo>
                <a:lnTo>
                  <a:pt x="5410200" y="2870200"/>
                </a:lnTo>
                <a:lnTo>
                  <a:pt x="5410200" y="2882900"/>
                </a:lnTo>
                <a:lnTo>
                  <a:pt x="5410200" y="2895600"/>
                </a:lnTo>
                <a:lnTo>
                  <a:pt x="5410200" y="2908300"/>
                </a:lnTo>
                <a:lnTo>
                  <a:pt x="5410200" y="2921000"/>
                </a:lnTo>
                <a:lnTo>
                  <a:pt x="5410200" y="2933700"/>
                </a:lnTo>
                <a:lnTo>
                  <a:pt x="5410200" y="2946400"/>
                </a:lnTo>
                <a:lnTo>
                  <a:pt x="5410200" y="2959100"/>
                </a:lnTo>
                <a:lnTo>
                  <a:pt x="5410200" y="2971800"/>
                </a:lnTo>
                <a:lnTo>
                  <a:pt x="5410200" y="2984500"/>
                </a:lnTo>
                <a:lnTo>
                  <a:pt x="5410200" y="2997200"/>
                </a:lnTo>
                <a:lnTo>
                  <a:pt x="5410200" y="3009900"/>
                </a:lnTo>
                <a:lnTo>
                  <a:pt x="5410200" y="3022600"/>
                </a:lnTo>
                <a:lnTo>
                  <a:pt x="5410200" y="3035300"/>
                </a:lnTo>
                <a:lnTo>
                  <a:pt x="5410200" y="3048000"/>
                </a:lnTo>
                <a:lnTo>
                  <a:pt x="5410200" y="3060700"/>
                </a:lnTo>
                <a:lnTo>
                  <a:pt x="5410200" y="3073400"/>
                </a:lnTo>
                <a:lnTo>
                  <a:pt x="5410200" y="3086100"/>
                </a:lnTo>
                <a:lnTo>
                  <a:pt x="5410200" y="3098800"/>
                </a:lnTo>
                <a:lnTo>
                  <a:pt x="5410200" y="3111500"/>
                </a:lnTo>
                <a:lnTo>
                  <a:pt x="5410200" y="3124200"/>
                </a:lnTo>
                <a:lnTo>
                  <a:pt x="5410200" y="3136900"/>
                </a:lnTo>
                <a:lnTo>
                  <a:pt x="5410200" y="3149600"/>
                </a:lnTo>
                <a:lnTo>
                  <a:pt x="5410200" y="3162300"/>
                </a:lnTo>
                <a:lnTo>
                  <a:pt x="5410200" y="3175000"/>
                </a:lnTo>
                <a:lnTo>
                  <a:pt x="5410200" y="3187700"/>
                </a:lnTo>
                <a:lnTo>
                  <a:pt x="5410200" y="3200400"/>
                </a:lnTo>
                <a:lnTo>
                  <a:pt x="5410200" y="3213100"/>
                </a:lnTo>
                <a:lnTo>
                  <a:pt x="5410200" y="3225800"/>
                </a:lnTo>
                <a:lnTo>
                  <a:pt x="5410200" y="3238500"/>
                </a:lnTo>
                <a:lnTo>
                  <a:pt x="5410200" y="3251200"/>
                </a:lnTo>
                <a:lnTo>
                  <a:pt x="5410200" y="3263900"/>
                </a:lnTo>
                <a:lnTo>
                  <a:pt x="5410200" y="3276600"/>
                </a:lnTo>
                <a:lnTo>
                  <a:pt x="5410200" y="3289300"/>
                </a:lnTo>
                <a:lnTo>
                  <a:pt x="5410200" y="3302000"/>
                </a:lnTo>
                <a:lnTo>
                  <a:pt x="5410200" y="3314700"/>
                </a:lnTo>
                <a:lnTo>
                  <a:pt x="5410200" y="3327400"/>
                </a:lnTo>
                <a:lnTo>
                  <a:pt x="5410200" y="3340100"/>
                </a:lnTo>
                <a:lnTo>
                  <a:pt x="5410200" y="3352800"/>
                </a:lnTo>
                <a:lnTo>
                  <a:pt x="5410200" y="3365500"/>
                </a:lnTo>
                <a:lnTo>
                  <a:pt x="5410200" y="3378200"/>
                </a:lnTo>
                <a:lnTo>
                  <a:pt x="5410200" y="3390900"/>
                </a:lnTo>
                <a:lnTo>
                  <a:pt x="5410200" y="3403600"/>
                </a:lnTo>
                <a:lnTo>
                  <a:pt x="5410200" y="3416300"/>
                </a:lnTo>
                <a:lnTo>
                  <a:pt x="5410200" y="3429000"/>
                </a:lnTo>
                <a:lnTo>
                  <a:pt x="5410200" y="3441700"/>
                </a:lnTo>
                <a:lnTo>
                  <a:pt x="5410200" y="3454400"/>
                </a:lnTo>
                <a:lnTo>
                  <a:pt x="5410200" y="3467100"/>
                </a:lnTo>
                <a:lnTo>
                  <a:pt x="5410200" y="3479800"/>
                </a:lnTo>
                <a:lnTo>
                  <a:pt x="5410200" y="3492500"/>
                </a:lnTo>
                <a:lnTo>
                  <a:pt x="5410200" y="3505200"/>
                </a:lnTo>
                <a:lnTo>
                  <a:pt x="5410200" y="3517900"/>
                </a:lnTo>
                <a:lnTo>
                  <a:pt x="5410200" y="3530600"/>
                </a:lnTo>
                <a:lnTo>
                  <a:pt x="5410200" y="3543300"/>
                </a:lnTo>
                <a:lnTo>
                  <a:pt x="5410200" y="3556000"/>
                </a:lnTo>
                <a:lnTo>
                  <a:pt x="5410200" y="3568700"/>
                </a:lnTo>
                <a:lnTo>
                  <a:pt x="5410200" y="3581400"/>
                </a:lnTo>
                <a:lnTo>
                  <a:pt x="5410200" y="3594100"/>
                </a:lnTo>
                <a:lnTo>
                  <a:pt x="5410200" y="3606800"/>
                </a:lnTo>
                <a:lnTo>
                  <a:pt x="5410200" y="3619500"/>
                </a:lnTo>
                <a:lnTo>
                  <a:pt x="5410200" y="3632200"/>
                </a:lnTo>
                <a:lnTo>
                  <a:pt x="5410200" y="3644900"/>
                </a:lnTo>
                <a:lnTo>
                  <a:pt x="5410200" y="3657600"/>
                </a:lnTo>
                <a:lnTo>
                  <a:pt x="5410200" y="3670300"/>
                </a:lnTo>
                <a:lnTo>
                  <a:pt x="5410200" y="3683000"/>
                </a:lnTo>
                <a:lnTo>
                  <a:pt x="5410200" y="3695700"/>
                </a:lnTo>
                <a:lnTo>
                  <a:pt x="5410200" y="3708400"/>
                </a:lnTo>
                <a:lnTo>
                  <a:pt x="5410200" y="3721100"/>
                </a:lnTo>
                <a:lnTo>
                  <a:pt x="5410200" y="3733800"/>
                </a:lnTo>
                <a:lnTo>
                  <a:pt x="5410200" y="3746500"/>
                </a:lnTo>
                <a:lnTo>
                  <a:pt x="5410200" y="3759200"/>
                </a:lnTo>
                <a:lnTo>
                  <a:pt x="5410200" y="3771900"/>
                </a:lnTo>
                <a:lnTo>
                  <a:pt x="5410200" y="3784600"/>
                </a:lnTo>
                <a:lnTo>
                  <a:pt x="5410200" y="3797300"/>
                </a:lnTo>
                <a:lnTo>
                  <a:pt x="5410200" y="3810000"/>
                </a:lnTo>
                <a:lnTo>
                  <a:pt x="5410200" y="3822700"/>
                </a:lnTo>
                <a:lnTo>
                  <a:pt x="5410200" y="3835400"/>
                </a:lnTo>
                <a:lnTo>
                  <a:pt x="5410200" y="3848100"/>
                </a:lnTo>
                <a:lnTo>
                  <a:pt x="5410200" y="3860800"/>
                </a:lnTo>
                <a:lnTo>
                  <a:pt x="5410200" y="3873500"/>
                </a:lnTo>
                <a:lnTo>
                  <a:pt x="5410200" y="3886200"/>
                </a:lnTo>
                <a:lnTo>
                  <a:pt x="5410200" y="3898900"/>
                </a:lnTo>
                <a:lnTo>
                  <a:pt x="5410200" y="3911600"/>
                </a:lnTo>
                <a:lnTo>
                  <a:pt x="5410200" y="3924300"/>
                </a:lnTo>
                <a:lnTo>
                  <a:pt x="5410200" y="3937000"/>
                </a:lnTo>
                <a:lnTo>
                  <a:pt x="5410200" y="3949700"/>
                </a:lnTo>
                <a:lnTo>
                  <a:pt x="5410200" y="3962400"/>
                </a:lnTo>
                <a:lnTo>
                  <a:pt x="5410200" y="3975100"/>
                </a:lnTo>
                <a:lnTo>
                  <a:pt x="5410200" y="3987800"/>
                </a:lnTo>
                <a:lnTo>
                  <a:pt x="5410200" y="4000500"/>
                </a:lnTo>
                <a:lnTo>
                  <a:pt x="5410200" y="4013200"/>
                </a:lnTo>
                <a:lnTo>
                  <a:pt x="5410200" y="4025900"/>
                </a:lnTo>
                <a:lnTo>
                  <a:pt x="5410200" y="4038600"/>
                </a:lnTo>
                <a:lnTo>
                  <a:pt x="5410200" y="4051300"/>
                </a:lnTo>
                <a:lnTo>
                  <a:pt x="5410200" y="4064000"/>
                </a:lnTo>
                <a:lnTo>
                  <a:pt x="5410200" y="4076700"/>
                </a:lnTo>
                <a:lnTo>
                  <a:pt x="5410200" y="4089400"/>
                </a:lnTo>
                <a:lnTo>
                  <a:pt x="5410200" y="4102100"/>
                </a:lnTo>
                <a:lnTo>
                  <a:pt x="5410200" y="4114800"/>
                </a:lnTo>
                <a:lnTo>
                  <a:pt x="5410200" y="4127500"/>
                </a:lnTo>
                <a:lnTo>
                  <a:pt x="5410200" y="4140200"/>
                </a:lnTo>
                <a:lnTo>
                  <a:pt x="5410200" y="4152900"/>
                </a:lnTo>
                <a:lnTo>
                  <a:pt x="5410200" y="4165600"/>
                </a:lnTo>
                <a:lnTo>
                  <a:pt x="5410200" y="4178300"/>
                </a:lnTo>
                <a:lnTo>
                  <a:pt x="5410200" y="4191000"/>
                </a:lnTo>
                <a:lnTo>
                  <a:pt x="5410200" y="4203700"/>
                </a:lnTo>
                <a:lnTo>
                  <a:pt x="5410200" y="4216400"/>
                </a:lnTo>
                <a:lnTo>
                  <a:pt x="5410200" y="4229100"/>
                </a:lnTo>
                <a:lnTo>
                  <a:pt x="5410200" y="4241800"/>
                </a:lnTo>
                <a:lnTo>
                  <a:pt x="5410200" y="4254500"/>
                </a:lnTo>
                <a:lnTo>
                  <a:pt x="5410200" y="4267200"/>
                </a:lnTo>
                <a:lnTo>
                  <a:pt x="5410200" y="4279900"/>
                </a:lnTo>
                <a:lnTo>
                  <a:pt x="5410200" y="4292600"/>
                </a:lnTo>
                <a:lnTo>
                  <a:pt x="5410200" y="4305300"/>
                </a:lnTo>
                <a:lnTo>
                  <a:pt x="5410200" y="4318000"/>
                </a:lnTo>
                <a:lnTo>
                  <a:pt x="5410200" y="4330700"/>
                </a:lnTo>
                <a:lnTo>
                  <a:pt x="5410200" y="4343400"/>
                </a:lnTo>
                <a:lnTo>
                  <a:pt x="5410200" y="4356100"/>
                </a:lnTo>
                <a:lnTo>
                  <a:pt x="5410200" y="4368800"/>
                </a:lnTo>
                <a:lnTo>
                  <a:pt x="5410200" y="4381500"/>
                </a:lnTo>
                <a:lnTo>
                  <a:pt x="5410200" y="4394200"/>
                </a:lnTo>
                <a:lnTo>
                  <a:pt x="5410200" y="4406900"/>
                </a:lnTo>
                <a:lnTo>
                  <a:pt x="5410200" y="4419600"/>
                </a:lnTo>
                <a:lnTo>
                  <a:pt x="5410200" y="4432300"/>
                </a:lnTo>
                <a:lnTo>
                  <a:pt x="5410200" y="4445000"/>
                </a:lnTo>
                <a:lnTo>
                  <a:pt x="5410200" y="4457700"/>
                </a:lnTo>
                <a:lnTo>
                  <a:pt x="5410200" y="4470400"/>
                </a:lnTo>
                <a:lnTo>
                  <a:pt x="5410200" y="4483100"/>
                </a:lnTo>
                <a:lnTo>
                  <a:pt x="5410200" y="4495800"/>
                </a:lnTo>
                <a:lnTo>
                  <a:pt x="5410200" y="4508500"/>
                </a:lnTo>
                <a:lnTo>
                  <a:pt x="5410200" y="4521200"/>
                </a:lnTo>
                <a:lnTo>
                  <a:pt x="5410200" y="4533900"/>
                </a:lnTo>
                <a:lnTo>
                  <a:pt x="5410200" y="4546600"/>
                </a:lnTo>
                <a:lnTo>
                  <a:pt x="5410200" y="4559300"/>
                </a:lnTo>
                <a:lnTo>
                  <a:pt x="5410200" y="4559300"/>
                </a:lnTo>
                <a:lnTo>
                  <a:pt x="5410200" y="4572000"/>
                </a:lnTo>
                <a:lnTo>
                  <a:pt x="5410200" y="4584700"/>
                </a:lnTo>
                <a:lnTo>
                  <a:pt x="5410200" y="4597400"/>
                </a:lnTo>
                <a:lnTo>
                  <a:pt x="5410200" y="4610100"/>
                </a:lnTo>
                <a:lnTo>
                  <a:pt x="5410200" y="4622800"/>
                </a:lnTo>
                <a:lnTo>
                  <a:pt x="5410200" y="4635500"/>
                </a:lnTo>
                <a:lnTo>
                  <a:pt x="5410200" y="4648200"/>
                </a:lnTo>
                <a:lnTo>
                  <a:pt x="5410200" y="4660900"/>
                </a:lnTo>
                <a:lnTo>
                  <a:pt x="5410200" y="4673600"/>
                </a:lnTo>
                <a:lnTo>
                  <a:pt x="5410200" y="4686300"/>
                </a:lnTo>
                <a:lnTo>
                  <a:pt x="5410200" y="4699000"/>
                </a:lnTo>
                <a:lnTo>
                  <a:pt x="5410200" y="4711700"/>
                </a:lnTo>
                <a:lnTo>
                  <a:pt x="5410200" y="4724400"/>
                </a:lnTo>
                <a:lnTo>
                  <a:pt x="5410200" y="4737100"/>
                </a:lnTo>
                <a:lnTo>
                  <a:pt x="5410200" y="4749800"/>
                </a:lnTo>
                <a:lnTo>
                  <a:pt x="5410200" y="4762500"/>
                </a:lnTo>
                <a:lnTo>
                  <a:pt x="5410200" y="4775200"/>
                </a:lnTo>
                <a:lnTo>
                  <a:pt x="5410200" y="4787900"/>
                </a:lnTo>
                <a:lnTo>
                  <a:pt x="5410200" y="4800600"/>
                </a:lnTo>
                <a:lnTo>
                  <a:pt x="5410200" y="4813300"/>
                </a:lnTo>
                <a:lnTo>
                  <a:pt x="5410200" y="4826000"/>
                </a:lnTo>
                <a:lnTo>
                  <a:pt x="5410200" y="4838700"/>
                </a:lnTo>
                <a:lnTo>
                  <a:pt x="5410200" y="4851400"/>
                </a:lnTo>
                <a:lnTo>
                  <a:pt x="5410200" y="4864100"/>
                </a:lnTo>
                <a:lnTo>
                  <a:pt x="5410200" y="4876800"/>
                </a:lnTo>
                <a:lnTo>
                  <a:pt x="5410200" y="4889500"/>
                </a:lnTo>
                <a:lnTo>
                  <a:pt x="5410200" y="4902200"/>
                </a:lnTo>
                <a:lnTo>
                  <a:pt x="5410200" y="4914900"/>
                </a:lnTo>
                <a:lnTo>
                  <a:pt x="5410200" y="4927600"/>
                </a:lnTo>
                <a:lnTo>
                  <a:pt x="5410200" y="4940300"/>
                </a:lnTo>
                <a:lnTo>
                  <a:pt x="5410200" y="4953000"/>
                </a:lnTo>
                <a:lnTo>
                  <a:pt x="5410200" y="4965700"/>
                </a:lnTo>
                <a:lnTo>
                  <a:pt x="5410200" y="4978400"/>
                </a:lnTo>
                <a:lnTo>
                  <a:pt x="5410200" y="4991100"/>
                </a:lnTo>
                <a:lnTo>
                  <a:pt x="5410200" y="5003800"/>
                </a:lnTo>
                <a:lnTo>
                  <a:pt x="5410200" y="5016500"/>
                </a:lnTo>
                <a:lnTo>
                  <a:pt x="5410200" y="5029200"/>
                </a:lnTo>
                <a:lnTo>
                  <a:pt x="5410200" y="5041900"/>
                </a:lnTo>
                <a:lnTo>
                  <a:pt x="5410200" y="5054600"/>
                </a:lnTo>
                <a:lnTo>
                  <a:pt x="5410200" y="5067300"/>
                </a:lnTo>
                <a:lnTo>
                  <a:pt x="5410200" y="5080000"/>
                </a:lnTo>
                <a:lnTo>
                  <a:pt x="5410200" y="5092700"/>
                </a:lnTo>
                <a:lnTo>
                  <a:pt x="5410200" y="5105400"/>
                </a:lnTo>
                <a:lnTo>
                  <a:pt x="5410200" y="5118100"/>
                </a:lnTo>
                <a:lnTo>
                  <a:pt x="5410200" y="5130800"/>
                </a:lnTo>
                <a:lnTo>
                  <a:pt x="5410200" y="5143500"/>
                </a:lnTo>
                <a:lnTo>
                  <a:pt x="5410200" y="5156200"/>
                </a:lnTo>
                <a:lnTo>
                  <a:pt x="5410200" y="5168900"/>
                </a:lnTo>
                <a:lnTo>
                  <a:pt x="5410200" y="5181600"/>
                </a:lnTo>
                <a:lnTo>
                  <a:pt x="5410200" y="5194300"/>
                </a:lnTo>
                <a:lnTo>
                  <a:pt x="5410200" y="5207000"/>
                </a:lnTo>
                <a:lnTo>
                  <a:pt x="5410200" y="5219700"/>
                </a:lnTo>
                <a:lnTo>
                  <a:pt x="5410200" y="5232400"/>
                </a:lnTo>
                <a:lnTo>
                  <a:pt x="5410200" y="5245100"/>
                </a:lnTo>
                <a:lnTo>
                  <a:pt x="5410200" y="5257800"/>
                </a:lnTo>
                <a:lnTo>
                  <a:pt x="5410200" y="5270500"/>
                </a:lnTo>
                <a:lnTo>
                  <a:pt x="5410200" y="5283200"/>
                </a:lnTo>
                <a:lnTo>
                  <a:pt x="5410200" y="5295900"/>
                </a:lnTo>
                <a:lnTo>
                  <a:pt x="5410200" y="5308600"/>
                </a:lnTo>
                <a:lnTo>
                  <a:pt x="5410200" y="5321300"/>
                </a:lnTo>
                <a:lnTo>
                  <a:pt x="5410200" y="5334000"/>
                </a:lnTo>
                <a:lnTo>
                  <a:pt x="5410200" y="5346700"/>
                </a:lnTo>
                <a:lnTo>
                  <a:pt x="5410200" y="5359400"/>
                </a:lnTo>
                <a:lnTo>
                  <a:pt x="5410200" y="5372100"/>
                </a:lnTo>
                <a:lnTo>
                  <a:pt x="5410200" y="5384800"/>
                </a:lnTo>
                <a:lnTo>
                  <a:pt x="5410200" y="5397500"/>
                </a:lnTo>
                <a:lnTo>
                  <a:pt x="5410200" y="5410200"/>
                </a:lnTo>
                <a:lnTo>
                  <a:pt x="5410200" y="5422900"/>
                </a:lnTo>
                <a:lnTo>
                  <a:pt x="5410200" y="5435600"/>
                </a:lnTo>
                <a:lnTo>
                  <a:pt x="5410200" y="5448300"/>
                </a:lnTo>
                <a:lnTo>
                  <a:pt x="5410200" y="5461000"/>
                </a:lnTo>
                <a:lnTo>
                  <a:pt x="5410200" y="5473700"/>
                </a:lnTo>
                <a:lnTo>
                  <a:pt x="5410200" y="5486400"/>
                </a:lnTo>
                <a:lnTo>
                  <a:pt x="5410200" y="5499100"/>
                </a:lnTo>
                <a:lnTo>
                  <a:pt x="5410200" y="5511800"/>
                </a:lnTo>
                <a:lnTo>
                  <a:pt x="5410200" y="5524500"/>
                </a:lnTo>
                <a:lnTo>
                  <a:pt x="5410200" y="5537200"/>
                </a:lnTo>
                <a:lnTo>
                  <a:pt x="5410200" y="5549900"/>
                </a:lnTo>
                <a:lnTo>
                  <a:pt x="5410200" y="5562600"/>
                </a:lnTo>
                <a:lnTo>
                  <a:pt x="5410200" y="5575300"/>
                </a:lnTo>
                <a:lnTo>
                  <a:pt x="5410200" y="5588000"/>
                </a:lnTo>
                <a:lnTo>
                  <a:pt x="5410200" y="5600700"/>
                </a:lnTo>
                <a:lnTo>
                  <a:pt x="5410200" y="5613400"/>
                </a:lnTo>
                <a:lnTo>
                  <a:pt x="5410200" y="5626100"/>
                </a:lnTo>
                <a:lnTo>
                  <a:pt x="5410200" y="5638800"/>
                </a:lnTo>
                <a:lnTo>
                  <a:pt x="5410200" y="5651500"/>
                </a:lnTo>
                <a:lnTo>
                  <a:pt x="5410200" y="5664200"/>
                </a:lnTo>
                <a:lnTo>
                  <a:pt x="5410200" y="5676900"/>
                </a:lnTo>
                <a:lnTo>
                  <a:pt x="5410200" y="5689600"/>
                </a:lnTo>
                <a:lnTo>
                  <a:pt x="5410200" y="5702300"/>
                </a:lnTo>
                <a:lnTo>
                  <a:pt x="5410200" y="5715000"/>
                </a:lnTo>
                <a:lnTo>
                  <a:pt x="5410200" y="5727700"/>
                </a:lnTo>
                <a:lnTo>
                  <a:pt x="5410200" y="5740400"/>
                </a:lnTo>
                <a:lnTo>
                  <a:pt x="5410200" y="5753100"/>
                </a:lnTo>
                <a:lnTo>
                  <a:pt x="5410200" y="5765800"/>
                </a:lnTo>
                <a:lnTo>
                  <a:pt x="5410200" y="5778500"/>
                </a:lnTo>
                <a:lnTo>
                  <a:pt x="5410200" y="5791200"/>
                </a:lnTo>
                <a:lnTo>
                  <a:pt x="5410200" y="5803900"/>
                </a:lnTo>
                <a:lnTo>
                  <a:pt x="5410200" y="5816600"/>
                </a:lnTo>
                <a:lnTo>
                  <a:pt x="5410200" y="5829300"/>
                </a:lnTo>
                <a:lnTo>
                  <a:pt x="5410200" y="5842000"/>
                </a:lnTo>
                <a:lnTo>
                  <a:pt x="5410200" y="5854700"/>
                </a:lnTo>
                <a:lnTo>
                  <a:pt x="5410200" y="5867400"/>
                </a:lnTo>
                <a:lnTo>
                  <a:pt x="5410200" y="5880100"/>
                </a:lnTo>
                <a:lnTo>
                  <a:pt x="5410200" y="5892800"/>
                </a:lnTo>
                <a:lnTo>
                  <a:pt x="5410200" y="5905500"/>
                </a:lnTo>
                <a:lnTo>
                  <a:pt x="5410200" y="5918200"/>
                </a:lnTo>
                <a:lnTo>
                  <a:pt x="5410200" y="5930900"/>
                </a:lnTo>
                <a:lnTo>
                  <a:pt x="5410200" y="5943600"/>
                </a:lnTo>
                <a:lnTo>
                  <a:pt x="5410200" y="5956300"/>
                </a:lnTo>
                <a:lnTo>
                  <a:pt x="5410200" y="5969000"/>
                </a:lnTo>
                <a:lnTo>
                  <a:pt x="5410200" y="5981700"/>
                </a:lnTo>
                <a:lnTo>
                  <a:pt x="5410200" y="5994400"/>
                </a:lnTo>
                <a:lnTo>
                  <a:pt x="5410200" y="6007100"/>
                </a:lnTo>
                <a:lnTo>
                  <a:pt x="5410200" y="6019800"/>
                </a:lnTo>
                <a:lnTo>
                  <a:pt x="5410200" y="6032500"/>
                </a:lnTo>
                <a:lnTo>
                  <a:pt x="5410200" y="6045200"/>
                </a:lnTo>
                <a:lnTo>
                  <a:pt x="5410200" y="6057900"/>
                </a:lnTo>
                <a:lnTo>
                  <a:pt x="5410200" y="6070600"/>
                </a:lnTo>
                <a:lnTo>
                  <a:pt x="5410200" y="6083300"/>
                </a:lnTo>
                <a:lnTo>
                  <a:pt x="5410200" y="6096000"/>
                </a:lnTo>
                <a:lnTo>
                  <a:pt x="5410200" y="6108700"/>
                </a:lnTo>
                <a:lnTo>
                  <a:pt x="5410200" y="6121400"/>
                </a:lnTo>
                <a:lnTo>
                  <a:pt x="5410200" y="6134100"/>
                </a:lnTo>
                <a:lnTo>
                  <a:pt x="5410200" y="6146800"/>
                </a:lnTo>
                <a:lnTo>
                  <a:pt x="5410200" y="6159500"/>
                </a:lnTo>
                <a:lnTo>
                  <a:pt x="5410200" y="6172200"/>
                </a:lnTo>
                <a:lnTo>
                  <a:pt x="5410200" y="6184900"/>
                </a:lnTo>
                <a:lnTo>
                  <a:pt x="5410200" y="6197600"/>
                </a:lnTo>
                <a:lnTo>
                  <a:pt x="5410200" y="6210300"/>
                </a:lnTo>
                <a:lnTo>
                  <a:pt x="5410200" y="6223000"/>
                </a:lnTo>
                <a:lnTo>
                  <a:pt x="5410200" y="6235700"/>
                </a:lnTo>
                <a:lnTo>
                  <a:pt x="5410200" y="6248400"/>
                </a:lnTo>
                <a:lnTo>
                  <a:pt x="5410200" y="6261100"/>
                </a:lnTo>
                <a:lnTo>
                  <a:pt x="5410200" y="6273800"/>
                </a:lnTo>
                <a:lnTo>
                  <a:pt x="5410200" y="6286500"/>
                </a:lnTo>
                <a:lnTo>
                  <a:pt x="5410200" y="6299200"/>
                </a:lnTo>
                <a:lnTo>
                  <a:pt x="5410200" y="6311900"/>
                </a:lnTo>
                <a:lnTo>
                  <a:pt x="5410200" y="6324600"/>
                </a:lnTo>
                <a:lnTo>
                  <a:pt x="5410200" y="6337300"/>
                </a:lnTo>
                <a:lnTo>
                  <a:pt x="5410200" y="6350000"/>
                </a:lnTo>
                <a:lnTo>
                  <a:pt x="5410200" y="6362700"/>
                </a:lnTo>
                <a:lnTo>
                  <a:pt x="5410200" y="6375400"/>
                </a:lnTo>
                <a:lnTo>
                  <a:pt x="5410200" y="6388100"/>
                </a:lnTo>
                <a:lnTo>
                  <a:pt x="5410200" y="6400800"/>
                </a:lnTo>
                <a:lnTo>
                  <a:pt x="5410200" y="6413500"/>
                </a:lnTo>
                <a:lnTo>
                  <a:pt x="5410200" y="6426200"/>
                </a:lnTo>
                <a:lnTo>
                  <a:pt x="5410200" y="6438900"/>
                </a:lnTo>
                <a:lnTo>
                  <a:pt x="5410200" y="6451600"/>
                </a:lnTo>
                <a:lnTo>
                  <a:pt x="5410200" y="6464300"/>
                </a:lnTo>
                <a:lnTo>
                  <a:pt x="5410200" y="6477000"/>
                </a:lnTo>
                <a:lnTo>
                  <a:pt x="5410200" y="6489700"/>
                </a:lnTo>
                <a:lnTo>
                  <a:pt x="5410200" y="6502400"/>
                </a:lnTo>
                <a:lnTo>
                  <a:pt x="5410200" y="6515100"/>
                </a:lnTo>
                <a:lnTo>
                  <a:pt x="5410200" y="6527800"/>
                </a:lnTo>
                <a:lnTo>
                  <a:pt x="5410200" y="6540500"/>
                </a:lnTo>
                <a:lnTo>
                  <a:pt x="5410200" y="6553200"/>
                </a:lnTo>
                <a:lnTo>
                  <a:pt x="5410200" y="6565900"/>
                </a:lnTo>
                <a:lnTo>
                  <a:pt x="5410200" y="6578600"/>
                </a:lnTo>
                <a:lnTo>
                  <a:pt x="5410200" y="6591300"/>
                </a:lnTo>
                <a:lnTo>
                  <a:pt x="5410200" y="6604000"/>
                </a:lnTo>
                <a:lnTo>
                  <a:pt x="5410200" y="6616700"/>
                </a:lnTo>
                <a:lnTo>
                  <a:pt x="5410200" y="6629400"/>
                </a:lnTo>
                <a:lnTo>
                  <a:pt x="5410200" y="6642100"/>
                </a:lnTo>
                <a:lnTo>
                  <a:pt x="5410200" y="6654800"/>
                </a:lnTo>
                <a:lnTo>
                  <a:pt x="5410200" y="6667500"/>
                </a:lnTo>
                <a:lnTo>
                  <a:pt x="5410200" y="6680200"/>
                </a:lnTo>
                <a:lnTo>
                  <a:pt x="5410200" y="6692900"/>
                </a:lnTo>
                <a:lnTo>
                  <a:pt x="5410200" y="6705600"/>
                </a:lnTo>
                <a:lnTo>
                  <a:pt x="5410200" y="6718300"/>
                </a:lnTo>
                <a:lnTo>
                  <a:pt x="5410200" y="6731000"/>
                </a:lnTo>
                <a:lnTo>
                  <a:pt x="5410200" y="6743700"/>
                </a:lnTo>
                <a:lnTo>
                  <a:pt x="5410200" y="6756400"/>
                </a:lnTo>
                <a:lnTo>
                  <a:pt x="5410200" y="6769100"/>
                </a:lnTo>
                <a:lnTo>
                  <a:pt x="5410200" y="6781800"/>
                </a:lnTo>
                <a:lnTo>
                  <a:pt x="5410200" y="6794500"/>
                </a:lnTo>
                <a:lnTo>
                  <a:pt x="5410200" y="6807200"/>
                </a:lnTo>
                <a:lnTo>
                  <a:pt x="5410200" y="6819900"/>
                </a:lnTo>
                <a:lnTo>
                  <a:pt x="5410200" y="6832600"/>
                </a:lnTo>
                <a:lnTo>
                  <a:pt x="5410200" y="6845300"/>
                </a:lnTo>
                <a:lnTo>
                  <a:pt x="5410200" y="6858000"/>
                </a:lnTo>
                <a:lnTo>
                  <a:pt x="5410200" y="6870700"/>
                </a:lnTo>
                <a:lnTo>
                  <a:pt x="5410200" y="6883400"/>
                </a:lnTo>
                <a:lnTo>
                  <a:pt x="5410200" y="6896100"/>
                </a:lnTo>
                <a:lnTo>
                  <a:pt x="5410200" y="6908800"/>
                </a:lnTo>
                <a:lnTo>
                  <a:pt x="5410200" y="6921500"/>
                </a:lnTo>
                <a:lnTo>
                  <a:pt x="5410200" y="6934200"/>
                </a:lnTo>
                <a:lnTo>
                  <a:pt x="5410200" y="6946900"/>
                </a:lnTo>
                <a:lnTo>
                  <a:pt x="5410200" y="6959600"/>
                </a:lnTo>
                <a:lnTo>
                  <a:pt x="5410200" y="6972300"/>
                </a:lnTo>
                <a:lnTo>
                  <a:pt x="5410200" y="6985000"/>
                </a:lnTo>
                <a:lnTo>
                  <a:pt x="5410200" y="6997700"/>
                </a:lnTo>
                <a:lnTo>
                  <a:pt x="5410200" y="7010400"/>
                </a:lnTo>
                <a:lnTo>
                  <a:pt x="5410200" y="7023100"/>
                </a:lnTo>
                <a:lnTo>
                  <a:pt x="5410200" y="7035800"/>
                </a:lnTo>
                <a:lnTo>
                  <a:pt x="5410200" y="7048500"/>
                </a:lnTo>
                <a:lnTo>
                  <a:pt x="5410200" y="7061200"/>
                </a:lnTo>
                <a:lnTo>
                  <a:pt x="5410200" y="7073900"/>
                </a:lnTo>
                <a:lnTo>
                  <a:pt x="5410200" y="7086600"/>
                </a:lnTo>
                <a:lnTo>
                  <a:pt x="5410200" y="7099300"/>
                </a:lnTo>
                <a:lnTo>
                  <a:pt x="5410200" y="7112000"/>
                </a:lnTo>
                <a:lnTo>
                  <a:pt x="5410200" y="7124700"/>
                </a:lnTo>
                <a:lnTo>
                  <a:pt x="5410200" y="7137400"/>
                </a:lnTo>
                <a:lnTo>
                  <a:pt x="5410200" y="7150100"/>
                </a:lnTo>
                <a:lnTo>
                  <a:pt x="5410200" y="7162800"/>
                </a:lnTo>
                <a:lnTo>
                  <a:pt x="5410200" y="7175500"/>
                </a:lnTo>
                <a:lnTo>
                  <a:pt x="5410200" y="7188200"/>
                </a:lnTo>
                <a:lnTo>
                  <a:pt x="5410200" y="7200900"/>
                </a:lnTo>
                <a:lnTo>
                  <a:pt x="5410200" y="7213600"/>
                </a:lnTo>
                <a:lnTo>
                  <a:pt x="5410200" y="7226300"/>
                </a:lnTo>
                <a:lnTo>
                  <a:pt x="5410200" y="7239000"/>
                </a:lnTo>
                <a:lnTo>
                  <a:pt x="5410200" y="7251700"/>
                </a:lnTo>
                <a:lnTo>
                  <a:pt x="5410200" y="7264400"/>
                </a:lnTo>
                <a:lnTo>
                  <a:pt x="5410200" y="7277100"/>
                </a:lnTo>
                <a:lnTo>
                  <a:pt x="5410200" y="7289800"/>
                </a:lnTo>
                <a:lnTo>
                  <a:pt x="5410200" y="7302500"/>
                </a:lnTo>
                <a:lnTo>
                  <a:pt x="5410200" y="7315200"/>
                </a:lnTo>
                <a:lnTo>
                  <a:pt x="5410200" y="7327900"/>
                </a:lnTo>
                <a:lnTo>
                  <a:pt x="5410200" y="7340600"/>
                </a:lnTo>
                <a:lnTo>
                  <a:pt x="5410200" y="7353300"/>
                </a:lnTo>
                <a:lnTo>
                  <a:pt x="5410200" y="7366000"/>
                </a:lnTo>
                <a:lnTo>
                  <a:pt x="5410200" y="7378700"/>
                </a:lnTo>
                <a:lnTo>
                  <a:pt x="5410200" y="7391400"/>
                </a:lnTo>
                <a:lnTo>
                  <a:pt x="5410200" y="7404100"/>
                </a:lnTo>
                <a:lnTo>
                  <a:pt x="5410200" y="7416800"/>
                </a:lnTo>
                <a:lnTo>
                  <a:pt x="5410200" y="7429500"/>
                </a:lnTo>
                <a:lnTo>
                  <a:pt x="5410200" y="7442200"/>
                </a:lnTo>
                <a:lnTo>
                  <a:pt x="5410200" y="7454900"/>
                </a:lnTo>
                <a:lnTo>
                  <a:pt x="5410200" y="7467600"/>
                </a:lnTo>
                <a:lnTo>
                  <a:pt x="5410200" y="7480300"/>
                </a:lnTo>
                <a:lnTo>
                  <a:pt x="5410200" y="7493000"/>
                </a:lnTo>
                <a:lnTo>
                  <a:pt x="5410200" y="7505700"/>
                </a:lnTo>
                <a:lnTo>
                  <a:pt x="5410200" y="7518400"/>
                </a:lnTo>
                <a:lnTo>
                  <a:pt x="5410200" y="7531100"/>
                </a:lnTo>
                <a:lnTo>
                  <a:pt x="5410200" y="7543800"/>
                </a:lnTo>
                <a:lnTo>
                  <a:pt x="5410200" y="7556500"/>
                </a:lnTo>
                <a:lnTo>
                  <a:pt x="5410200" y="7569200"/>
                </a:lnTo>
                <a:lnTo>
                  <a:pt x="5410200" y="7581900"/>
                </a:lnTo>
                <a:lnTo>
                  <a:pt x="5410200" y="7594600"/>
                </a:lnTo>
                <a:lnTo>
                  <a:pt x="5410200" y="7607300"/>
                </a:lnTo>
                <a:lnTo>
                  <a:pt x="5410200" y="7620000"/>
                </a:lnTo>
                <a:lnTo>
                  <a:pt x="5410200" y="7632700"/>
                </a:lnTo>
                <a:lnTo>
                  <a:pt x="5410200" y="7645400"/>
                </a:lnTo>
                <a:lnTo>
                  <a:pt x="5410200" y="7658100"/>
                </a:lnTo>
                <a:lnTo>
                  <a:pt x="5410200" y="7670800"/>
                </a:lnTo>
                <a:lnTo>
                  <a:pt x="5410200" y="7683500"/>
                </a:lnTo>
                <a:lnTo>
                  <a:pt x="5410200" y="7696200"/>
                </a:lnTo>
                <a:lnTo>
                  <a:pt x="5410200" y="7708900"/>
                </a:lnTo>
                <a:lnTo>
                  <a:pt x="5410200" y="7721600"/>
                </a:lnTo>
                <a:lnTo>
                  <a:pt x="5410200" y="7734300"/>
                </a:lnTo>
                <a:lnTo>
                  <a:pt x="5410200" y="7747000"/>
                </a:lnTo>
                <a:lnTo>
                  <a:pt x="5410200" y="7759700"/>
                </a:lnTo>
                <a:lnTo>
                  <a:pt x="5410200" y="7772400"/>
                </a:lnTo>
                <a:lnTo>
                  <a:pt x="5410200" y="7785100"/>
                </a:lnTo>
                <a:lnTo>
                  <a:pt x="5410200" y="7797800"/>
                </a:lnTo>
                <a:lnTo>
                  <a:pt x="5410200" y="7810500"/>
                </a:lnTo>
                <a:lnTo>
                  <a:pt x="5410200" y="7823200"/>
                </a:lnTo>
                <a:lnTo>
                  <a:pt x="5410200" y="7835900"/>
                </a:lnTo>
                <a:lnTo>
                  <a:pt x="5410200" y="7848600"/>
                </a:lnTo>
                <a:lnTo>
                  <a:pt x="5410200" y="7861300"/>
                </a:lnTo>
                <a:lnTo>
                  <a:pt x="5410200" y="7874000"/>
                </a:lnTo>
                <a:lnTo>
                  <a:pt x="5410200" y="7886700"/>
                </a:lnTo>
                <a:lnTo>
                  <a:pt x="5410200" y="7899400"/>
                </a:lnTo>
                <a:lnTo>
                  <a:pt x="5410200" y="7912100"/>
                </a:lnTo>
                <a:lnTo>
                  <a:pt x="5410200" y="7924800"/>
                </a:lnTo>
                <a:lnTo>
                  <a:pt x="5410200" y="7937500"/>
                </a:lnTo>
                <a:lnTo>
                  <a:pt x="5410200" y="7950200"/>
                </a:lnTo>
                <a:lnTo>
                  <a:pt x="5410200" y="7962900"/>
                </a:lnTo>
                <a:lnTo>
                  <a:pt x="5410200" y="7975600"/>
                </a:lnTo>
                <a:lnTo>
                  <a:pt x="5410200" y="7988300"/>
                </a:lnTo>
                <a:lnTo>
                  <a:pt x="5410200" y="8001000"/>
                </a:lnTo>
                <a:lnTo>
                  <a:pt x="5410200" y="8013700"/>
                </a:lnTo>
                <a:lnTo>
                  <a:pt x="5410200" y="8026400"/>
                </a:lnTo>
                <a:lnTo>
                  <a:pt x="5410200" y="8039100"/>
                </a:lnTo>
                <a:lnTo>
                  <a:pt x="5410200" y="8051800"/>
                </a:lnTo>
                <a:lnTo>
                  <a:pt x="5410200" y="8064500"/>
                </a:lnTo>
                <a:lnTo>
                  <a:pt x="5410200" y="8077200"/>
                </a:lnTo>
                <a:lnTo>
                  <a:pt x="5410200" y="8089900"/>
                </a:lnTo>
                <a:lnTo>
                  <a:pt x="5410200" y="8102600"/>
                </a:lnTo>
                <a:lnTo>
                  <a:pt x="5410200" y="8115300"/>
                </a:lnTo>
                <a:lnTo>
                  <a:pt x="5410200" y="8128000"/>
                </a:lnTo>
                <a:lnTo>
                  <a:pt x="5410200" y="8140700"/>
                </a:lnTo>
                <a:lnTo>
                  <a:pt x="5410200" y="8153400"/>
                </a:lnTo>
                <a:lnTo>
                  <a:pt x="5410200" y="8166100"/>
                </a:lnTo>
                <a:lnTo>
                  <a:pt x="5410200" y="8178800"/>
                </a:lnTo>
                <a:lnTo>
                  <a:pt x="5410200" y="8191500"/>
                </a:lnTo>
                <a:lnTo>
                  <a:pt x="5410200" y="8204200"/>
                </a:lnTo>
                <a:lnTo>
                  <a:pt x="5410200" y="8216900"/>
                </a:lnTo>
                <a:lnTo>
                  <a:pt x="5410200" y="8229600"/>
                </a:lnTo>
                <a:lnTo>
                  <a:pt x="5410200" y="8242300"/>
                </a:lnTo>
                <a:lnTo>
                  <a:pt x="5410200" y="8255000"/>
                </a:lnTo>
                <a:lnTo>
                  <a:pt x="5410200" y="8267700"/>
                </a:lnTo>
                <a:lnTo>
                  <a:pt x="5410200" y="8280400"/>
                </a:lnTo>
                <a:lnTo>
                  <a:pt x="5410200" y="8293100"/>
                </a:lnTo>
                <a:lnTo>
                  <a:pt x="5410200" y="8305800"/>
                </a:lnTo>
                <a:lnTo>
                  <a:pt x="5410200" y="8318500"/>
                </a:lnTo>
                <a:lnTo>
                  <a:pt x="5410200" y="8331200"/>
                </a:lnTo>
                <a:lnTo>
                  <a:pt x="5410200" y="8343900"/>
                </a:lnTo>
                <a:lnTo>
                  <a:pt x="5410200" y="8356600"/>
                </a:lnTo>
                <a:lnTo>
                  <a:pt x="5410200" y="8369300"/>
                </a:lnTo>
                <a:lnTo>
                  <a:pt x="5410200" y="8382000"/>
                </a:lnTo>
                <a:lnTo>
                  <a:pt x="5410200" y="8394700"/>
                </a:lnTo>
                <a:lnTo>
                  <a:pt x="5410200" y="8407400"/>
                </a:lnTo>
                <a:lnTo>
                  <a:pt x="5410200" y="8420100"/>
                </a:lnTo>
                <a:lnTo>
                  <a:pt x="5410200" y="8432800"/>
                </a:lnTo>
                <a:lnTo>
                  <a:pt x="5410200" y="8445500"/>
                </a:lnTo>
                <a:lnTo>
                  <a:pt x="5410200" y="8458200"/>
                </a:lnTo>
                <a:lnTo>
                  <a:pt x="5410200" y="8470900"/>
                </a:lnTo>
                <a:lnTo>
                  <a:pt x="5410200" y="8483600"/>
                </a:lnTo>
                <a:lnTo>
                  <a:pt x="5410200" y="8496300"/>
                </a:lnTo>
                <a:lnTo>
                  <a:pt x="5410200" y="8509000"/>
                </a:lnTo>
                <a:lnTo>
                  <a:pt x="5410200" y="8521700"/>
                </a:lnTo>
                <a:lnTo>
                  <a:pt x="5410200" y="8534400"/>
                </a:lnTo>
                <a:lnTo>
                  <a:pt x="5410200" y="8547100"/>
                </a:lnTo>
                <a:lnTo>
                  <a:pt x="5410200" y="8559800"/>
                </a:lnTo>
                <a:lnTo>
                  <a:pt x="5410200" y="8572500"/>
                </a:lnTo>
                <a:lnTo>
                  <a:pt x="5410200" y="8585200"/>
                </a:lnTo>
                <a:lnTo>
                  <a:pt x="5410200" y="8597900"/>
                </a:lnTo>
                <a:lnTo>
                  <a:pt x="5410200" y="8610600"/>
                </a:lnTo>
                <a:lnTo>
                  <a:pt x="5410200" y="8623300"/>
                </a:lnTo>
                <a:lnTo>
                  <a:pt x="5410200" y="8636000"/>
                </a:lnTo>
                <a:lnTo>
                  <a:pt x="5410200" y="8648700"/>
                </a:lnTo>
                <a:lnTo>
                  <a:pt x="5410200" y="8661400"/>
                </a:lnTo>
                <a:lnTo>
                  <a:pt x="5410200" y="8674100"/>
                </a:lnTo>
                <a:lnTo>
                  <a:pt x="5410200" y="8686800"/>
                </a:lnTo>
                <a:lnTo>
                  <a:pt x="5410200" y="8699500"/>
                </a:lnTo>
                <a:lnTo>
                  <a:pt x="5410200" y="8712200"/>
                </a:lnTo>
                <a:lnTo>
                  <a:pt x="5410200" y="8724900"/>
                </a:lnTo>
                <a:lnTo>
                  <a:pt x="5410200" y="8737600"/>
                </a:lnTo>
                <a:lnTo>
                  <a:pt x="5410200" y="8750300"/>
                </a:lnTo>
                <a:lnTo>
                  <a:pt x="5410200" y="8763000"/>
                </a:lnTo>
                <a:lnTo>
                  <a:pt x="5410200" y="8775700"/>
                </a:lnTo>
                <a:lnTo>
                  <a:pt x="5410200" y="8788400"/>
                </a:lnTo>
                <a:lnTo>
                  <a:pt x="5410200" y="8801100"/>
                </a:lnTo>
                <a:lnTo>
                  <a:pt x="5410200" y="8813800"/>
                </a:lnTo>
                <a:lnTo>
                  <a:pt x="5410200" y="8826500"/>
                </a:lnTo>
                <a:lnTo>
                  <a:pt x="5410200" y="8839200"/>
                </a:lnTo>
                <a:lnTo>
                  <a:pt x="5410200" y="8851900"/>
                </a:lnTo>
                <a:lnTo>
                  <a:pt x="5410200" y="8864600"/>
                </a:lnTo>
                <a:lnTo>
                  <a:pt x="5410200" y="8877300"/>
                </a:lnTo>
                <a:lnTo>
                  <a:pt x="5410200" y="8890000"/>
                </a:lnTo>
                <a:lnTo>
                  <a:pt x="5410200" y="8902700"/>
                </a:lnTo>
                <a:lnTo>
                  <a:pt x="5410200" y="8915400"/>
                </a:lnTo>
                <a:lnTo>
                  <a:pt x="5410200" y="8928100"/>
                </a:lnTo>
                <a:lnTo>
                  <a:pt x="5410200" y="8940800"/>
                </a:lnTo>
                <a:lnTo>
                  <a:pt x="5410200" y="8953500"/>
                </a:lnTo>
                <a:lnTo>
                  <a:pt x="5410200" y="8966200"/>
                </a:lnTo>
                <a:lnTo>
                  <a:pt x="5410200" y="8978900"/>
                </a:lnTo>
                <a:lnTo>
                  <a:pt x="5410200" y="8991600"/>
                </a:lnTo>
                <a:lnTo>
                  <a:pt x="5410200" y="9004300"/>
                </a:lnTo>
                <a:lnTo>
                  <a:pt x="5410200" y="9017000"/>
                </a:lnTo>
                <a:lnTo>
                  <a:pt x="5410200" y="9029700"/>
                </a:lnTo>
                <a:lnTo>
                  <a:pt x="5410200" y="9042400"/>
                </a:lnTo>
                <a:lnTo>
                  <a:pt x="5410200" y="9055100"/>
                </a:lnTo>
                <a:lnTo>
                  <a:pt x="5410200" y="9067800"/>
                </a:lnTo>
                <a:lnTo>
                  <a:pt x="5410200" y="9080500"/>
                </a:lnTo>
                <a:lnTo>
                  <a:pt x="5410200" y="9093200"/>
                </a:lnTo>
                <a:lnTo>
                  <a:pt x="5410200" y="9105900"/>
                </a:lnTo>
                <a:lnTo>
                  <a:pt x="5410200" y="9118600"/>
                </a:lnTo>
                <a:lnTo>
                  <a:pt x="0" y="9131300"/>
                </a:lnTo>
                <a:lnTo>
                  <a:pt x="0" y="9118600"/>
                </a:lnTo>
                <a:lnTo>
                  <a:pt x="0" y="9105900"/>
                </a:lnTo>
                <a:lnTo>
                  <a:pt x="0" y="9093200"/>
                </a:lnTo>
                <a:lnTo>
                  <a:pt x="0" y="9080500"/>
                </a:lnTo>
                <a:lnTo>
                  <a:pt x="0" y="9067800"/>
                </a:lnTo>
                <a:lnTo>
                  <a:pt x="0" y="9055100"/>
                </a:lnTo>
                <a:lnTo>
                  <a:pt x="0" y="9042400"/>
                </a:lnTo>
                <a:lnTo>
                  <a:pt x="0" y="9029700"/>
                </a:lnTo>
                <a:lnTo>
                  <a:pt x="0" y="9017000"/>
                </a:lnTo>
                <a:lnTo>
                  <a:pt x="0" y="9004300"/>
                </a:lnTo>
                <a:lnTo>
                  <a:pt x="0" y="8991600"/>
                </a:lnTo>
                <a:lnTo>
                  <a:pt x="0" y="8978900"/>
                </a:lnTo>
                <a:lnTo>
                  <a:pt x="0" y="8966200"/>
                </a:lnTo>
                <a:lnTo>
                  <a:pt x="0" y="8953500"/>
                </a:lnTo>
                <a:lnTo>
                  <a:pt x="0" y="8940800"/>
                </a:lnTo>
                <a:lnTo>
                  <a:pt x="0" y="8928100"/>
                </a:lnTo>
                <a:lnTo>
                  <a:pt x="0" y="8915400"/>
                </a:lnTo>
                <a:lnTo>
                  <a:pt x="0" y="8902700"/>
                </a:lnTo>
                <a:lnTo>
                  <a:pt x="0" y="8890000"/>
                </a:lnTo>
                <a:lnTo>
                  <a:pt x="0" y="8877300"/>
                </a:lnTo>
                <a:lnTo>
                  <a:pt x="0" y="8864600"/>
                </a:lnTo>
                <a:lnTo>
                  <a:pt x="0" y="8851900"/>
                </a:lnTo>
                <a:lnTo>
                  <a:pt x="0" y="8839200"/>
                </a:lnTo>
                <a:lnTo>
                  <a:pt x="0" y="8826500"/>
                </a:lnTo>
                <a:lnTo>
                  <a:pt x="0" y="8813800"/>
                </a:lnTo>
                <a:lnTo>
                  <a:pt x="0" y="8801100"/>
                </a:lnTo>
                <a:lnTo>
                  <a:pt x="0" y="8788400"/>
                </a:lnTo>
                <a:lnTo>
                  <a:pt x="0" y="8775700"/>
                </a:lnTo>
                <a:lnTo>
                  <a:pt x="0" y="8763000"/>
                </a:lnTo>
                <a:lnTo>
                  <a:pt x="0" y="8750300"/>
                </a:lnTo>
                <a:lnTo>
                  <a:pt x="0" y="8737600"/>
                </a:lnTo>
                <a:lnTo>
                  <a:pt x="0" y="8724900"/>
                </a:lnTo>
                <a:lnTo>
                  <a:pt x="0" y="8712200"/>
                </a:lnTo>
                <a:lnTo>
                  <a:pt x="0" y="8699500"/>
                </a:lnTo>
                <a:lnTo>
                  <a:pt x="0" y="8686800"/>
                </a:lnTo>
                <a:lnTo>
                  <a:pt x="0" y="8674100"/>
                </a:lnTo>
                <a:lnTo>
                  <a:pt x="0" y="8661400"/>
                </a:lnTo>
                <a:lnTo>
                  <a:pt x="0" y="8648700"/>
                </a:lnTo>
                <a:lnTo>
                  <a:pt x="0" y="8636000"/>
                </a:lnTo>
                <a:lnTo>
                  <a:pt x="0" y="8623300"/>
                </a:lnTo>
                <a:lnTo>
                  <a:pt x="0" y="8610600"/>
                </a:lnTo>
                <a:lnTo>
                  <a:pt x="0" y="8597900"/>
                </a:lnTo>
                <a:lnTo>
                  <a:pt x="0" y="8585200"/>
                </a:lnTo>
                <a:lnTo>
                  <a:pt x="0" y="8572500"/>
                </a:lnTo>
                <a:lnTo>
                  <a:pt x="0" y="8559800"/>
                </a:lnTo>
                <a:lnTo>
                  <a:pt x="0" y="8547100"/>
                </a:lnTo>
                <a:lnTo>
                  <a:pt x="0" y="8534400"/>
                </a:lnTo>
                <a:lnTo>
                  <a:pt x="0" y="8521700"/>
                </a:lnTo>
                <a:lnTo>
                  <a:pt x="0" y="8509000"/>
                </a:lnTo>
                <a:lnTo>
                  <a:pt x="0" y="8496300"/>
                </a:lnTo>
                <a:lnTo>
                  <a:pt x="0" y="8483600"/>
                </a:lnTo>
                <a:lnTo>
                  <a:pt x="0" y="8470900"/>
                </a:lnTo>
                <a:lnTo>
                  <a:pt x="0" y="8458200"/>
                </a:lnTo>
                <a:lnTo>
                  <a:pt x="0" y="8445500"/>
                </a:lnTo>
                <a:lnTo>
                  <a:pt x="0" y="8432800"/>
                </a:lnTo>
                <a:lnTo>
                  <a:pt x="0" y="8420100"/>
                </a:lnTo>
                <a:lnTo>
                  <a:pt x="0" y="8407400"/>
                </a:lnTo>
                <a:lnTo>
                  <a:pt x="0" y="8394700"/>
                </a:lnTo>
                <a:lnTo>
                  <a:pt x="0" y="8382000"/>
                </a:lnTo>
                <a:lnTo>
                  <a:pt x="0" y="8369300"/>
                </a:lnTo>
                <a:lnTo>
                  <a:pt x="0" y="8356600"/>
                </a:lnTo>
                <a:lnTo>
                  <a:pt x="0" y="8343900"/>
                </a:lnTo>
                <a:lnTo>
                  <a:pt x="0" y="8331200"/>
                </a:lnTo>
                <a:lnTo>
                  <a:pt x="0" y="8318500"/>
                </a:lnTo>
                <a:lnTo>
                  <a:pt x="0" y="8305800"/>
                </a:lnTo>
                <a:lnTo>
                  <a:pt x="0" y="8293100"/>
                </a:lnTo>
                <a:lnTo>
                  <a:pt x="0" y="8280400"/>
                </a:lnTo>
                <a:lnTo>
                  <a:pt x="0" y="8267700"/>
                </a:lnTo>
                <a:lnTo>
                  <a:pt x="0" y="8255000"/>
                </a:lnTo>
                <a:lnTo>
                  <a:pt x="0" y="8242300"/>
                </a:lnTo>
                <a:lnTo>
                  <a:pt x="0" y="8229600"/>
                </a:lnTo>
                <a:lnTo>
                  <a:pt x="0" y="8216900"/>
                </a:lnTo>
                <a:lnTo>
                  <a:pt x="0" y="8204200"/>
                </a:lnTo>
                <a:lnTo>
                  <a:pt x="0" y="8191500"/>
                </a:lnTo>
                <a:lnTo>
                  <a:pt x="0" y="8178800"/>
                </a:lnTo>
                <a:lnTo>
                  <a:pt x="0" y="8166100"/>
                </a:lnTo>
                <a:lnTo>
                  <a:pt x="0" y="8153400"/>
                </a:lnTo>
                <a:lnTo>
                  <a:pt x="0" y="8140700"/>
                </a:lnTo>
                <a:lnTo>
                  <a:pt x="0" y="8128000"/>
                </a:lnTo>
                <a:lnTo>
                  <a:pt x="0" y="8115300"/>
                </a:lnTo>
                <a:lnTo>
                  <a:pt x="0" y="8102600"/>
                </a:lnTo>
                <a:lnTo>
                  <a:pt x="0" y="8089900"/>
                </a:lnTo>
                <a:lnTo>
                  <a:pt x="0" y="8077200"/>
                </a:lnTo>
                <a:lnTo>
                  <a:pt x="0" y="8064500"/>
                </a:lnTo>
                <a:lnTo>
                  <a:pt x="0" y="8051800"/>
                </a:lnTo>
                <a:lnTo>
                  <a:pt x="0" y="8039100"/>
                </a:lnTo>
                <a:lnTo>
                  <a:pt x="0" y="8026400"/>
                </a:lnTo>
                <a:lnTo>
                  <a:pt x="0" y="8013700"/>
                </a:lnTo>
                <a:lnTo>
                  <a:pt x="0" y="8001000"/>
                </a:lnTo>
                <a:lnTo>
                  <a:pt x="0" y="7988300"/>
                </a:lnTo>
                <a:lnTo>
                  <a:pt x="0" y="7975600"/>
                </a:lnTo>
                <a:lnTo>
                  <a:pt x="0" y="7962900"/>
                </a:lnTo>
                <a:lnTo>
                  <a:pt x="0" y="7950200"/>
                </a:lnTo>
                <a:lnTo>
                  <a:pt x="0" y="7937500"/>
                </a:lnTo>
                <a:lnTo>
                  <a:pt x="0" y="7924800"/>
                </a:lnTo>
                <a:lnTo>
                  <a:pt x="0" y="7912100"/>
                </a:lnTo>
                <a:lnTo>
                  <a:pt x="0" y="7899400"/>
                </a:lnTo>
                <a:lnTo>
                  <a:pt x="0" y="7886700"/>
                </a:lnTo>
                <a:lnTo>
                  <a:pt x="0" y="7874000"/>
                </a:lnTo>
                <a:lnTo>
                  <a:pt x="0" y="7861300"/>
                </a:lnTo>
                <a:lnTo>
                  <a:pt x="0" y="7848600"/>
                </a:lnTo>
                <a:lnTo>
                  <a:pt x="0" y="7835900"/>
                </a:lnTo>
                <a:lnTo>
                  <a:pt x="0" y="7823200"/>
                </a:lnTo>
                <a:lnTo>
                  <a:pt x="0" y="7810500"/>
                </a:lnTo>
                <a:lnTo>
                  <a:pt x="0" y="7797800"/>
                </a:lnTo>
                <a:lnTo>
                  <a:pt x="0" y="7785100"/>
                </a:lnTo>
                <a:lnTo>
                  <a:pt x="0" y="7772400"/>
                </a:lnTo>
                <a:lnTo>
                  <a:pt x="0" y="7759700"/>
                </a:lnTo>
                <a:lnTo>
                  <a:pt x="0" y="7747000"/>
                </a:lnTo>
                <a:lnTo>
                  <a:pt x="0" y="7734300"/>
                </a:lnTo>
                <a:lnTo>
                  <a:pt x="0" y="7721600"/>
                </a:lnTo>
                <a:lnTo>
                  <a:pt x="0" y="7708900"/>
                </a:lnTo>
                <a:lnTo>
                  <a:pt x="0" y="7696200"/>
                </a:lnTo>
                <a:lnTo>
                  <a:pt x="0" y="7683500"/>
                </a:lnTo>
                <a:lnTo>
                  <a:pt x="0" y="7670800"/>
                </a:lnTo>
                <a:lnTo>
                  <a:pt x="0" y="7658100"/>
                </a:lnTo>
                <a:lnTo>
                  <a:pt x="0" y="7645400"/>
                </a:lnTo>
                <a:lnTo>
                  <a:pt x="0" y="7632700"/>
                </a:lnTo>
                <a:lnTo>
                  <a:pt x="0" y="7620000"/>
                </a:lnTo>
                <a:lnTo>
                  <a:pt x="0" y="7607300"/>
                </a:lnTo>
                <a:lnTo>
                  <a:pt x="0" y="7594600"/>
                </a:lnTo>
                <a:lnTo>
                  <a:pt x="0" y="7581900"/>
                </a:lnTo>
                <a:lnTo>
                  <a:pt x="0" y="7569200"/>
                </a:lnTo>
                <a:lnTo>
                  <a:pt x="0" y="7556500"/>
                </a:lnTo>
                <a:lnTo>
                  <a:pt x="0" y="7543800"/>
                </a:lnTo>
                <a:lnTo>
                  <a:pt x="0" y="7531100"/>
                </a:lnTo>
                <a:lnTo>
                  <a:pt x="0" y="7518400"/>
                </a:lnTo>
                <a:lnTo>
                  <a:pt x="0" y="7505700"/>
                </a:lnTo>
                <a:lnTo>
                  <a:pt x="0" y="7493000"/>
                </a:lnTo>
                <a:lnTo>
                  <a:pt x="0" y="7480300"/>
                </a:lnTo>
                <a:lnTo>
                  <a:pt x="0" y="7467600"/>
                </a:lnTo>
                <a:lnTo>
                  <a:pt x="0" y="7454900"/>
                </a:lnTo>
                <a:lnTo>
                  <a:pt x="0" y="7442200"/>
                </a:lnTo>
                <a:lnTo>
                  <a:pt x="0" y="7429500"/>
                </a:lnTo>
                <a:lnTo>
                  <a:pt x="0" y="7416800"/>
                </a:lnTo>
                <a:lnTo>
                  <a:pt x="0" y="7404100"/>
                </a:lnTo>
                <a:lnTo>
                  <a:pt x="0" y="7391400"/>
                </a:lnTo>
                <a:lnTo>
                  <a:pt x="0" y="7378700"/>
                </a:lnTo>
                <a:lnTo>
                  <a:pt x="0" y="7366000"/>
                </a:lnTo>
                <a:lnTo>
                  <a:pt x="0" y="7353300"/>
                </a:lnTo>
                <a:lnTo>
                  <a:pt x="0" y="7340600"/>
                </a:lnTo>
                <a:lnTo>
                  <a:pt x="0" y="7327900"/>
                </a:lnTo>
                <a:lnTo>
                  <a:pt x="0" y="7315200"/>
                </a:lnTo>
                <a:lnTo>
                  <a:pt x="0" y="7302500"/>
                </a:lnTo>
                <a:lnTo>
                  <a:pt x="0" y="7289800"/>
                </a:lnTo>
                <a:lnTo>
                  <a:pt x="0" y="7277100"/>
                </a:lnTo>
                <a:lnTo>
                  <a:pt x="0" y="7264400"/>
                </a:lnTo>
                <a:lnTo>
                  <a:pt x="0" y="7251700"/>
                </a:lnTo>
                <a:lnTo>
                  <a:pt x="0" y="7239000"/>
                </a:lnTo>
                <a:lnTo>
                  <a:pt x="0" y="7226300"/>
                </a:lnTo>
                <a:lnTo>
                  <a:pt x="0" y="7213600"/>
                </a:lnTo>
                <a:lnTo>
                  <a:pt x="0" y="7200900"/>
                </a:lnTo>
                <a:lnTo>
                  <a:pt x="0" y="7188200"/>
                </a:lnTo>
                <a:lnTo>
                  <a:pt x="0" y="7175500"/>
                </a:lnTo>
                <a:lnTo>
                  <a:pt x="0" y="7162800"/>
                </a:lnTo>
                <a:lnTo>
                  <a:pt x="0" y="7150100"/>
                </a:lnTo>
                <a:lnTo>
                  <a:pt x="0" y="7137400"/>
                </a:lnTo>
                <a:lnTo>
                  <a:pt x="0" y="7124700"/>
                </a:lnTo>
                <a:lnTo>
                  <a:pt x="0" y="7112000"/>
                </a:lnTo>
                <a:lnTo>
                  <a:pt x="0" y="7099300"/>
                </a:lnTo>
                <a:lnTo>
                  <a:pt x="0" y="7086600"/>
                </a:lnTo>
                <a:lnTo>
                  <a:pt x="0" y="7073900"/>
                </a:lnTo>
                <a:lnTo>
                  <a:pt x="0" y="7061200"/>
                </a:lnTo>
                <a:lnTo>
                  <a:pt x="0" y="7048500"/>
                </a:lnTo>
                <a:lnTo>
                  <a:pt x="0" y="7035800"/>
                </a:lnTo>
                <a:lnTo>
                  <a:pt x="0" y="7023100"/>
                </a:lnTo>
                <a:lnTo>
                  <a:pt x="0" y="7010400"/>
                </a:lnTo>
                <a:lnTo>
                  <a:pt x="0" y="6997700"/>
                </a:lnTo>
                <a:lnTo>
                  <a:pt x="0" y="6985000"/>
                </a:lnTo>
                <a:lnTo>
                  <a:pt x="0" y="6972300"/>
                </a:lnTo>
                <a:lnTo>
                  <a:pt x="0" y="6959600"/>
                </a:lnTo>
                <a:lnTo>
                  <a:pt x="0" y="6946900"/>
                </a:lnTo>
                <a:lnTo>
                  <a:pt x="0" y="6934200"/>
                </a:lnTo>
                <a:lnTo>
                  <a:pt x="0" y="6921500"/>
                </a:lnTo>
                <a:lnTo>
                  <a:pt x="0" y="6908800"/>
                </a:lnTo>
                <a:lnTo>
                  <a:pt x="0" y="6896100"/>
                </a:lnTo>
                <a:lnTo>
                  <a:pt x="0" y="6883400"/>
                </a:lnTo>
                <a:lnTo>
                  <a:pt x="0" y="6870700"/>
                </a:lnTo>
                <a:lnTo>
                  <a:pt x="0" y="6858000"/>
                </a:lnTo>
                <a:lnTo>
                  <a:pt x="0" y="6845300"/>
                </a:lnTo>
                <a:lnTo>
                  <a:pt x="0" y="6832600"/>
                </a:lnTo>
                <a:lnTo>
                  <a:pt x="0" y="6819900"/>
                </a:lnTo>
                <a:lnTo>
                  <a:pt x="0" y="6807200"/>
                </a:lnTo>
                <a:lnTo>
                  <a:pt x="0" y="6794500"/>
                </a:lnTo>
                <a:lnTo>
                  <a:pt x="0" y="6781800"/>
                </a:lnTo>
                <a:lnTo>
                  <a:pt x="0" y="6769100"/>
                </a:lnTo>
                <a:lnTo>
                  <a:pt x="0" y="6756400"/>
                </a:lnTo>
                <a:lnTo>
                  <a:pt x="0" y="6743700"/>
                </a:lnTo>
                <a:lnTo>
                  <a:pt x="0" y="6731000"/>
                </a:lnTo>
                <a:lnTo>
                  <a:pt x="0" y="6718300"/>
                </a:lnTo>
                <a:lnTo>
                  <a:pt x="0" y="6705600"/>
                </a:lnTo>
                <a:lnTo>
                  <a:pt x="0" y="6692900"/>
                </a:lnTo>
                <a:lnTo>
                  <a:pt x="0" y="6680200"/>
                </a:lnTo>
                <a:lnTo>
                  <a:pt x="0" y="6667500"/>
                </a:lnTo>
                <a:lnTo>
                  <a:pt x="0" y="6654800"/>
                </a:lnTo>
                <a:lnTo>
                  <a:pt x="0" y="6642100"/>
                </a:lnTo>
                <a:lnTo>
                  <a:pt x="0" y="6629400"/>
                </a:lnTo>
                <a:lnTo>
                  <a:pt x="0" y="6616700"/>
                </a:lnTo>
                <a:lnTo>
                  <a:pt x="0" y="6604000"/>
                </a:lnTo>
                <a:lnTo>
                  <a:pt x="0" y="6591300"/>
                </a:lnTo>
                <a:lnTo>
                  <a:pt x="0" y="6578600"/>
                </a:lnTo>
                <a:lnTo>
                  <a:pt x="0" y="6565900"/>
                </a:lnTo>
                <a:lnTo>
                  <a:pt x="0" y="6553200"/>
                </a:lnTo>
                <a:lnTo>
                  <a:pt x="0" y="6540500"/>
                </a:lnTo>
                <a:lnTo>
                  <a:pt x="0" y="6527800"/>
                </a:lnTo>
                <a:lnTo>
                  <a:pt x="0" y="6515100"/>
                </a:lnTo>
                <a:lnTo>
                  <a:pt x="0" y="6502400"/>
                </a:lnTo>
                <a:lnTo>
                  <a:pt x="0" y="6489700"/>
                </a:lnTo>
                <a:lnTo>
                  <a:pt x="0" y="6477000"/>
                </a:lnTo>
                <a:lnTo>
                  <a:pt x="0" y="6464300"/>
                </a:lnTo>
                <a:lnTo>
                  <a:pt x="0" y="6451600"/>
                </a:lnTo>
                <a:lnTo>
                  <a:pt x="0" y="6438900"/>
                </a:lnTo>
                <a:lnTo>
                  <a:pt x="0" y="6426200"/>
                </a:lnTo>
                <a:lnTo>
                  <a:pt x="0" y="6413500"/>
                </a:lnTo>
                <a:lnTo>
                  <a:pt x="0" y="6400800"/>
                </a:lnTo>
                <a:lnTo>
                  <a:pt x="0" y="6388100"/>
                </a:lnTo>
                <a:lnTo>
                  <a:pt x="0" y="6375400"/>
                </a:lnTo>
                <a:lnTo>
                  <a:pt x="0" y="6362700"/>
                </a:lnTo>
                <a:lnTo>
                  <a:pt x="0" y="6350000"/>
                </a:lnTo>
                <a:lnTo>
                  <a:pt x="0" y="6337300"/>
                </a:lnTo>
                <a:lnTo>
                  <a:pt x="0" y="6324600"/>
                </a:lnTo>
                <a:lnTo>
                  <a:pt x="0" y="6311900"/>
                </a:lnTo>
                <a:lnTo>
                  <a:pt x="0" y="6299200"/>
                </a:lnTo>
                <a:lnTo>
                  <a:pt x="0" y="6286500"/>
                </a:lnTo>
                <a:lnTo>
                  <a:pt x="0" y="6273800"/>
                </a:lnTo>
                <a:lnTo>
                  <a:pt x="0" y="6261100"/>
                </a:lnTo>
                <a:lnTo>
                  <a:pt x="0" y="6248400"/>
                </a:lnTo>
                <a:lnTo>
                  <a:pt x="0" y="6235700"/>
                </a:lnTo>
                <a:lnTo>
                  <a:pt x="0" y="6223000"/>
                </a:lnTo>
                <a:lnTo>
                  <a:pt x="0" y="6210300"/>
                </a:lnTo>
                <a:lnTo>
                  <a:pt x="0" y="6197600"/>
                </a:lnTo>
                <a:lnTo>
                  <a:pt x="0" y="6184900"/>
                </a:lnTo>
                <a:lnTo>
                  <a:pt x="0" y="6172200"/>
                </a:lnTo>
                <a:lnTo>
                  <a:pt x="0" y="6159500"/>
                </a:lnTo>
                <a:lnTo>
                  <a:pt x="0" y="6146800"/>
                </a:lnTo>
                <a:lnTo>
                  <a:pt x="0" y="6134100"/>
                </a:lnTo>
                <a:lnTo>
                  <a:pt x="0" y="6121400"/>
                </a:lnTo>
                <a:lnTo>
                  <a:pt x="0" y="6108700"/>
                </a:lnTo>
                <a:lnTo>
                  <a:pt x="0" y="6096000"/>
                </a:lnTo>
                <a:lnTo>
                  <a:pt x="0" y="6083300"/>
                </a:lnTo>
                <a:lnTo>
                  <a:pt x="0" y="6070600"/>
                </a:lnTo>
                <a:lnTo>
                  <a:pt x="0" y="6057900"/>
                </a:lnTo>
                <a:lnTo>
                  <a:pt x="0" y="6045200"/>
                </a:lnTo>
                <a:lnTo>
                  <a:pt x="0" y="6032500"/>
                </a:lnTo>
                <a:lnTo>
                  <a:pt x="0" y="6019800"/>
                </a:lnTo>
                <a:lnTo>
                  <a:pt x="0" y="6007100"/>
                </a:lnTo>
                <a:lnTo>
                  <a:pt x="0" y="5994400"/>
                </a:lnTo>
                <a:lnTo>
                  <a:pt x="0" y="5981700"/>
                </a:lnTo>
                <a:lnTo>
                  <a:pt x="0" y="5969000"/>
                </a:lnTo>
                <a:lnTo>
                  <a:pt x="0" y="5956300"/>
                </a:lnTo>
                <a:lnTo>
                  <a:pt x="0" y="5943600"/>
                </a:lnTo>
                <a:lnTo>
                  <a:pt x="0" y="5930900"/>
                </a:lnTo>
                <a:lnTo>
                  <a:pt x="0" y="5918200"/>
                </a:lnTo>
                <a:lnTo>
                  <a:pt x="0" y="5905500"/>
                </a:lnTo>
                <a:lnTo>
                  <a:pt x="0" y="5892800"/>
                </a:lnTo>
                <a:lnTo>
                  <a:pt x="0" y="5880100"/>
                </a:lnTo>
                <a:lnTo>
                  <a:pt x="0" y="5867400"/>
                </a:lnTo>
                <a:lnTo>
                  <a:pt x="0" y="5854700"/>
                </a:lnTo>
                <a:lnTo>
                  <a:pt x="0" y="5842000"/>
                </a:lnTo>
                <a:lnTo>
                  <a:pt x="0" y="5829300"/>
                </a:lnTo>
                <a:lnTo>
                  <a:pt x="0" y="5816600"/>
                </a:lnTo>
                <a:lnTo>
                  <a:pt x="0" y="5803900"/>
                </a:lnTo>
                <a:lnTo>
                  <a:pt x="0" y="5791200"/>
                </a:lnTo>
                <a:lnTo>
                  <a:pt x="0" y="5778500"/>
                </a:lnTo>
                <a:lnTo>
                  <a:pt x="0" y="5765800"/>
                </a:lnTo>
                <a:lnTo>
                  <a:pt x="0" y="5753100"/>
                </a:lnTo>
                <a:lnTo>
                  <a:pt x="0" y="5740400"/>
                </a:lnTo>
                <a:lnTo>
                  <a:pt x="0" y="5727700"/>
                </a:lnTo>
                <a:lnTo>
                  <a:pt x="0" y="5715000"/>
                </a:lnTo>
                <a:lnTo>
                  <a:pt x="0" y="5702300"/>
                </a:lnTo>
                <a:lnTo>
                  <a:pt x="0" y="5689600"/>
                </a:lnTo>
                <a:lnTo>
                  <a:pt x="0" y="5676900"/>
                </a:lnTo>
                <a:lnTo>
                  <a:pt x="0" y="5664200"/>
                </a:lnTo>
                <a:lnTo>
                  <a:pt x="0" y="5651500"/>
                </a:lnTo>
                <a:lnTo>
                  <a:pt x="0" y="5638800"/>
                </a:lnTo>
                <a:lnTo>
                  <a:pt x="0" y="5626100"/>
                </a:lnTo>
                <a:lnTo>
                  <a:pt x="0" y="5613400"/>
                </a:lnTo>
                <a:lnTo>
                  <a:pt x="0" y="5600700"/>
                </a:lnTo>
                <a:lnTo>
                  <a:pt x="0" y="5588000"/>
                </a:lnTo>
                <a:lnTo>
                  <a:pt x="0" y="5575300"/>
                </a:lnTo>
                <a:lnTo>
                  <a:pt x="0" y="5562600"/>
                </a:lnTo>
                <a:lnTo>
                  <a:pt x="0" y="5549900"/>
                </a:lnTo>
                <a:lnTo>
                  <a:pt x="0" y="5537200"/>
                </a:lnTo>
                <a:lnTo>
                  <a:pt x="0" y="5524500"/>
                </a:lnTo>
                <a:lnTo>
                  <a:pt x="0" y="5511800"/>
                </a:lnTo>
                <a:lnTo>
                  <a:pt x="0" y="5499100"/>
                </a:lnTo>
                <a:lnTo>
                  <a:pt x="0" y="5486400"/>
                </a:lnTo>
                <a:lnTo>
                  <a:pt x="0" y="5473700"/>
                </a:lnTo>
                <a:lnTo>
                  <a:pt x="0" y="5461000"/>
                </a:lnTo>
                <a:lnTo>
                  <a:pt x="0" y="5448300"/>
                </a:lnTo>
                <a:lnTo>
                  <a:pt x="0" y="5435600"/>
                </a:lnTo>
                <a:lnTo>
                  <a:pt x="0" y="5422900"/>
                </a:lnTo>
                <a:lnTo>
                  <a:pt x="0" y="5410200"/>
                </a:lnTo>
                <a:lnTo>
                  <a:pt x="0" y="5397500"/>
                </a:lnTo>
                <a:lnTo>
                  <a:pt x="0" y="5384800"/>
                </a:lnTo>
                <a:lnTo>
                  <a:pt x="0" y="5372100"/>
                </a:lnTo>
                <a:lnTo>
                  <a:pt x="0" y="5359400"/>
                </a:lnTo>
                <a:lnTo>
                  <a:pt x="0" y="5346700"/>
                </a:lnTo>
                <a:lnTo>
                  <a:pt x="0" y="5334000"/>
                </a:lnTo>
                <a:lnTo>
                  <a:pt x="0" y="5321300"/>
                </a:lnTo>
                <a:lnTo>
                  <a:pt x="0" y="5308600"/>
                </a:lnTo>
                <a:lnTo>
                  <a:pt x="0" y="5295900"/>
                </a:lnTo>
                <a:lnTo>
                  <a:pt x="0" y="5283200"/>
                </a:lnTo>
                <a:lnTo>
                  <a:pt x="0" y="5270500"/>
                </a:lnTo>
                <a:lnTo>
                  <a:pt x="0" y="5257800"/>
                </a:lnTo>
                <a:lnTo>
                  <a:pt x="0" y="5245100"/>
                </a:lnTo>
                <a:lnTo>
                  <a:pt x="0" y="5232400"/>
                </a:lnTo>
                <a:lnTo>
                  <a:pt x="0" y="5219700"/>
                </a:lnTo>
                <a:lnTo>
                  <a:pt x="0" y="5207000"/>
                </a:lnTo>
                <a:lnTo>
                  <a:pt x="0" y="5194300"/>
                </a:lnTo>
                <a:lnTo>
                  <a:pt x="0" y="5181600"/>
                </a:lnTo>
                <a:lnTo>
                  <a:pt x="0" y="5168900"/>
                </a:lnTo>
                <a:lnTo>
                  <a:pt x="0" y="5156200"/>
                </a:lnTo>
                <a:lnTo>
                  <a:pt x="0" y="5143500"/>
                </a:lnTo>
                <a:lnTo>
                  <a:pt x="0" y="5130800"/>
                </a:lnTo>
                <a:lnTo>
                  <a:pt x="0" y="5118100"/>
                </a:lnTo>
                <a:lnTo>
                  <a:pt x="0" y="5105400"/>
                </a:lnTo>
                <a:lnTo>
                  <a:pt x="0" y="5092700"/>
                </a:lnTo>
                <a:lnTo>
                  <a:pt x="0" y="5080000"/>
                </a:lnTo>
                <a:lnTo>
                  <a:pt x="0" y="5067300"/>
                </a:lnTo>
                <a:lnTo>
                  <a:pt x="0" y="5054600"/>
                </a:lnTo>
                <a:lnTo>
                  <a:pt x="0" y="5041900"/>
                </a:lnTo>
                <a:lnTo>
                  <a:pt x="0" y="5029200"/>
                </a:lnTo>
                <a:lnTo>
                  <a:pt x="0" y="5016500"/>
                </a:lnTo>
                <a:lnTo>
                  <a:pt x="0" y="5003800"/>
                </a:lnTo>
                <a:lnTo>
                  <a:pt x="0" y="4991100"/>
                </a:lnTo>
                <a:lnTo>
                  <a:pt x="0" y="4978400"/>
                </a:lnTo>
                <a:lnTo>
                  <a:pt x="0" y="4965700"/>
                </a:lnTo>
                <a:lnTo>
                  <a:pt x="0" y="4953000"/>
                </a:lnTo>
                <a:lnTo>
                  <a:pt x="0" y="4940300"/>
                </a:lnTo>
                <a:lnTo>
                  <a:pt x="0" y="4927600"/>
                </a:lnTo>
                <a:lnTo>
                  <a:pt x="0" y="4914900"/>
                </a:lnTo>
                <a:lnTo>
                  <a:pt x="0" y="4902200"/>
                </a:lnTo>
                <a:lnTo>
                  <a:pt x="0" y="4889500"/>
                </a:lnTo>
                <a:lnTo>
                  <a:pt x="0" y="4876800"/>
                </a:lnTo>
                <a:lnTo>
                  <a:pt x="0" y="4864100"/>
                </a:lnTo>
                <a:lnTo>
                  <a:pt x="0" y="4851400"/>
                </a:lnTo>
                <a:lnTo>
                  <a:pt x="0" y="4838700"/>
                </a:lnTo>
                <a:lnTo>
                  <a:pt x="0" y="4826000"/>
                </a:lnTo>
                <a:lnTo>
                  <a:pt x="0" y="4813300"/>
                </a:lnTo>
                <a:lnTo>
                  <a:pt x="0" y="4800600"/>
                </a:lnTo>
                <a:lnTo>
                  <a:pt x="0" y="4787900"/>
                </a:lnTo>
                <a:lnTo>
                  <a:pt x="0" y="4775200"/>
                </a:lnTo>
                <a:lnTo>
                  <a:pt x="0" y="4762500"/>
                </a:lnTo>
                <a:lnTo>
                  <a:pt x="0" y="4749800"/>
                </a:lnTo>
                <a:lnTo>
                  <a:pt x="0" y="4737100"/>
                </a:lnTo>
                <a:lnTo>
                  <a:pt x="0" y="4724400"/>
                </a:lnTo>
                <a:lnTo>
                  <a:pt x="0" y="4711700"/>
                </a:lnTo>
                <a:lnTo>
                  <a:pt x="0" y="4699000"/>
                </a:lnTo>
                <a:lnTo>
                  <a:pt x="0" y="4686300"/>
                </a:lnTo>
                <a:lnTo>
                  <a:pt x="0" y="4673600"/>
                </a:lnTo>
                <a:lnTo>
                  <a:pt x="0" y="4660900"/>
                </a:lnTo>
                <a:lnTo>
                  <a:pt x="0" y="4648200"/>
                </a:lnTo>
                <a:lnTo>
                  <a:pt x="0" y="4635500"/>
                </a:lnTo>
                <a:lnTo>
                  <a:pt x="0" y="4622800"/>
                </a:lnTo>
                <a:lnTo>
                  <a:pt x="0" y="4610100"/>
                </a:lnTo>
                <a:lnTo>
                  <a:pt x="0" y="4597400"/>
                </a:lnTo>
                <a:lnTo>
                  <a:pt x="0" y="4584700"/>
                </a:lnTo>
                <a:lnTo>
                  <a:pt x="0" y="4572000"/>
                </a:lnTo>
              </a:path>
            </a:pathLst>
          </a:custGeom>
          <a:solidFill>
            <a:srgbClr val="252525"/>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62" name="组合 61"/>
          <p:cNvGrpSpPr/>
          <p:nvPr/>
        </p:nvGrpSpPr>
        <p:grpSpPr>
          <a:xfrm>
            <a:off x="315713" y="339684"/>
            <a:ext cx="3483811" cy="3284482"/>
            <a:chOff x="566773" y="784972"/>
            <a:chExt cx="3483811" cy="3284482"/>
          </a:xfrm>
        </p:grpSpPr>
        <p:sp>
          <p:nvSpPr>
            <p:cNvPr id="23" name="文本框 22"/>
            <p:cNvSpPr txBox="1"/>
            <p:nvPr/>
          </p:nvSpPr>
          <p:spPr>
            <a:xfrm>
              <a:off x="566773" y="784972"/>
              <a:ext cx="3483811" cy="3170099"/>
            </a:xfrm>
            <a:prstGeom prst="rect">
              <a:avLst/>
            </a:prstGeom>
            <a:noFill/>
          </p:spPr>
          <p:txBody>
            <a:bodyPr wrap="square" rtlCol="0">
              <a:spAutoFit/>
            </a:bodyPr>
            <a:lstStyle/>
            <a:p>
              <a:r>
                <a:rPr lang="en-US" altLang="zh-CN"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rPr>
                <a:t>How does skip connection solve degradation?</a:t>
              </a:r>
              <a:endParaRPr lang="zh-CN" altLang="en-US" sz="4000" b="1" dirty="0">
                <a:solidFill>
                  <a:schemeClr val="bg1"/>
                </a:solidFill>
                <a:latin typeface="Aharoni" panose="02010803020104030203" pitchFamily="2" charset="-79"/>
                <a:ea typeface="Microsoft YaHei UI" panose="020B0503020204020204" pitchFamily="34" charset="-122"/>
                <a:cs typeface="Aharoni" panose="02010803020104030203" pitchFamily="2" charset="-79"/>
              </a:endParaRPr>
            </a:p>
          </p:txBody>
        </p:sp>
        <p:cxnSp>
          <p:nvCxnSpPr>
            <p:cNvPr id="26" name="直接连接符 25"/>
            <p:cNvCxnSpPr>
              <a:cxnSpLocks/>
            </p:cNvCxnSpPr>
            <p:nvPr/>
          </p:nvCxnSpPr>
          <p:spPr>
            <a:xfrm>
              <a:off x="665290" y="4069454"/>
              <a:ext cx="304049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6" name="文本框 35"/>
          <p:cNvSpPr txBox="1"/>
          <p:nvPr/>
        </p:nvSpPr>
        <p:spPr>
          <a:xfrm>
            <a:off x="627862" y="4141300"/>
            <a:ext cx="3274507" cy="2300851"/>
          </a:xfrm>
          <a:prstGeom prst="roundRect">
            <a:avLst>
              <a:gd name="adj" fmla="val 6852"/>
            </a:avLst>
          </a:prstGeom>
          <a:noFill/>
          <a:ln>
            <a:noFill/>
          </a:ln>
        </p:spPr>
        <p:txBody>
          <a:bodyPr wrap="square" rtlCol="0">
            <a:spAutoFit/>
          </a:bodyPr>
          <a:lstStyle/>
          <a:p>
            <a:pPr algn="ctr">
              <a:lnSpc>
                <a:spcPct val="130000"/>
              </a:lnSpc>
            </a:pPr>
            <a:r>
              <a:rPr lang="en-US" altLang="zh-CN"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The degradation problem suggests that the solvers</a:t>
            </a:r>
          </a:p>
          <a:p>
            <a:pPr algn="ctr">
              <a:lnSpc>
                <a:spcPct val="130000"/>
              </a:lnSpc>
            </a:pPr>
            <a:r>
              <a:rPr lang="en-US" altLang="zh-CN"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might have difficulties in approximating identity mappings</a:t>
            </a:r>
          </a:p>
          <a:p>
            <a:pPr algn="ctr">
              <a:lnSpc>
                <a:spcPct val="130000"/>
              </a:lnSpc>
            </a:pPr>
            <a:r>
              <a:rPr lang="en-US" altLang="zh-CN"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by </a:t>
            </a:r>
            <a:r>
              <a:rPr lang="en-US" altLang="zh-CN" b="1" dirty="0">
                <a:solidFill>
                  <a:schemeClr val="bg1"/>
                </a:solidFill>
                <a:latin typeface="Leelawadee UI" panose="020B0502040204020203" pitchFamily="34" charset="-34"/>
                <a:ea typeface="Microsoft Yi Baiti" panose="03000500000000000000" pitchFamily="66" charset="0"/>
                <a:cs typeface="Leelawadee UI" panose="020B0502040204020203" pitchFamily="34" charset="-34"/>
              </a:rPr>
              <a:t>multiple nonlinear layers</a:t>
            </a:r>
            <a:r>
              <a:rPr lang="en-US" altLang="zh-CN" b="1" dirty="0">
                <a:solidFill>
                  <a:schemeClr val="bg1"/>
                </a:solidFill>
                <a:latin typeface="Leelawadee UI Semilight" panose="020B0402040204020203" pitchFamily="34" charset="-34"/>
                <a:ea typeface="Microsoft Yi Baiti" panose="03000500000000000000" pitchFamily="66" charset="0"/>
                <a:cs typeface="Leelawadee UI Semilight" panose="020B0402040204020203" pitchFamily="34" charset="-34"/>
              </a:rPr>
              <a:t>.</a:t>
            </a:r>
            <a:endParaRPr lang="zh-CN" altLang="en-US" b="1" dirty="0">
              <a:solidFill>
                <a:schemeClr val="bg1"/>
              </a:solidFill>
              <a:latin typeface="Leelawadee UI Semilight" panose="020B0402040204020203" pitchFamily="34" charset="-34"/>
              <a:cs typeface="Leelawadee UI Semilight" panose="020B0402040204020203" pitchFamily="34" charset="-34"/>
            </a:endParaRPr>
          </a:p>
        </p:txBody>
      </p:sp>
      <p:sp>
        <p:nvSpPr>
          <p:cNvPr id="19" name="文本框 18"/>
          <p:cNvSpPr txBox="1"/>
          <p:nvPr/>
        </p:nvSpPr>
        <p:spPr>
          <a:xfrm rot="10800000">
            <a:off x="66444" y="4758873"/>
            <a:ext cx="824459" cy="1200329"/>
          </a:xfrm>
          <a:prstGeom prst="rect">
            <a:avLst/>
          </a:prstGeom>
          <a:noFill/>
        </p:spPr>
        <p:txBody>
          <a:bodyPr wrap="square" rtlCol="0">
            <a:spAutoFit/>
          </a:bodyPr>
          <a:lstStyle/>
          <a:p>
            <a:r>
              <a:rPr lang="en-US" altLang="zh-CN" sz="7200" dirty="0">
                <a:solidFill>
                  <a:schemeClr val="bg1"/>
                </a:solidFill>
                <a:latin typeface="Aharoni" panose="02010803020104030203" pitchFamily="2" charset="-79"/>
                <a:cs typeface="Aharoni" panose="02010803020104030203" pitchFamily="2" charset="-79"/>
              </a:rPr>
              <a:t>«</a:t>
            </a:r>
            <a:endParaRPr lang="zh-CN" altLang="en-US" sz="7200" dirty="0">
              <a:solidFill>
                <a:schemeClr val="bg1"/>
              </a:solidFill>
              <a:latin typeface="Aharoni" panose="02010803020104030203" pitchFamily="2" charset="-79"/>
              <a:cs typeface="Aharoni" panose="02010803020104030203" pitchFamily="2" charset="-79"/>
            </a:endParaRPr>
          </a:p>
        </p:txBody>
      </p:sp>
      <p:sp>
        <p:nvSpPr>
          <p:cNvPr id="37" name="矩形 36">
            <a:extLst>
              <a:ext uri="{FF2B5EF4-FFF2-40B4-BE49-F238E27FC236}">
                <a16:creationId xmlns:a16="http://schemas.microsoft.com/office/drawing/2014/main" id="{3188C470-6519-4389-A2B6-56B0E740E459}"/>
              </a:ext>
            </a:extLst>
          </p:cNvPr>
          <p:cNvSpPr/>
          <p:nvPr/>
        </p:nvSpPr>
        <p:spPr>
          <a:xfrm>
            <a:off x="3924419" y="96400"/>
            <a:ext cx="8407173" cy="3231654"/>
          </a:xfrm>
          <a:prstGeom prst="rect">
            <a:avLst/>
          </a:prstGeom>
        </p:spPr>
        <p:txBody>
          <a:bodyPr wrap="none">
            <a:spAutoFit/>
          </a:bodyPr>
          <a:lstStyle/>
          <a:p>
            <a:pPr algn="ctr">
              <a:lnSpc>
                <a:spcPct val="150000"/>
              </a:lnSpc>
            </a:pPr>
            <a:r>
              <a:rPr lang="en-US" altLang="zh-CN" sz="2800" b="1" dirty="0">
                <a:solidFill>
                  <a:schemeClr val="tx1">
                    <a:lumMod val="85000"/>
                    <a:lumOff val="15000"/>
                  </a:schemeClr>
                </a:solidFill>
                <a:effectLst/>
                <a:latin typeface="Aharoni" panose="02010803020104030203" pitchFamily="2" charset="-79"/>
                <a:ea typeface="Microsoft Yi Baiti" panose="03000500000000000000" pitchFamily="66" charset="0"/>
                <a:cs typeface="Aharoni" panose="02010803020104030203" pitchFamily="2" charset="-79"/>
              </a:rPr>
              <a:t>What Happened? Why Degradation?</a:t>
            </a:r>
          </a:p>
          <a:p>
            <a:pPr algn="ctr">
              <a:lnSpc>
                <a:spcPct val="150000"/>
              </a:lnSpc>
            </a:pPr>
            <a:r>
              <a:rPr lang="en-US" altLang="zh-CN" sz="2800" b="1" dirty="0">
                <a:solidFill>
                  <a:schemeClr val="tx1">
                    <a:lumMod val="85000"/>
                    <a:lumOff val="1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Singularities</a:t>
            </a:r>
          </a:p>
          <a:p>
            <a:pPr algn="ctr"/>
            <a:endParaRPr lang="en-US" altLang="zh-CN" sz="2800" b="1" dirty="0">
              <a:solidFill>
                <a:schemeClr val="tx1">
                  <a:lumMod val="85000"/>
                  <a:lumOff val="1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endParaRPr>
          </a:p>
          <a:p>
            <a:pPr algn="ctr"/>
            <a:r>
              <a:rPr lang="en-US" altLang="zh-CN" sz="2400" b="1" dirty="0">
                <a:solidFill>
                  <a:schemeClr val="tx1">
                    <a:lumMod val="85000"/>
                    <a:lumOff val="1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All related to the non-identifiable of the network</a:t>
            </a:r>
            <a:endParaRPr lang="en-US" altLang="zh-CN" sz="2400" b="1" dirty="0">
              <a:solidFill>
                <a:schemeClr val="tx1">
                  <a:lumMod val="85000"/>
                  <a:lumOff val="15000"/>
                </a:schemeClr>
              </a:solidFill>
              <a:latin typeface="Aharoni" panose="02010803020104030203" pitchFamily="2" charset="-79"/>
              <a:ea typeface="Microsoft Yi Baiti" panose="03000500000000000000" pitchFamily="66" charset="0"/>
              <a:cs typeface="Aharoni" panose="02010803020104030203" pitchFamily="2" charset="-79"/>
            </a:endParaRPr>
          </a:p>
          <a:p>
            <a:pPr algn="r"/>
            <a:r>
              <a:rPr lang="en-US" altLang="zh-CN" sz="2000" b="1" dirty="0">
                <a:solidFill>
                  <a:schemeClr val="tx1">
                    <a:lumMod val="85000"/>
                    <a:lumOff val="1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a:t>
            </a:r>
          </a:p>
          <a:p>
            <a:pPr algn="ctr"/>
            <a:r>
              <a:rPr lang="en-US" altLang="zh-CN" sz="2400" b="1" dirty="0">
                <a:solidFill>
                  <a:schemeClr val="tx1">
                    <a:lumMod val="85000"/>
                    <a:lumOff val="1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a:t>
            </a:r>
          </a:p>
          <a:p>
            <a:pPr algn="ctr"/>
            <a:r>
              <a:rPr lang="en-US" altLang="zh-CN" sz="2400" b="1" dirty="0">
                <a:solidFill>
                  <a:schemeClr val="tx1">
                    <a:lumMod val="85000"/>
                    <a:lumOff val="15000"/>
                  </a:schemeClr>
                </a:solidFill>
                <a:latin typeface="Leelawadee UI Semilight" panose="020B0402040204020203" pitchFamily="34" charset="-34"/>
                <a:ea typeface="Microsoft Yi Baiti" panose="03000500000000000000" pitchFamily="66" charset="0"/>
                <a:cs typeface="Leelawadee UI Semilight" panose="020B0402040204020203" pitchFamily="34" charset="-34"/>
              </a:rPr>
              <a:t>         Elimination              Overlap           Linear Dependence</a:t>
            </a:r>
          </a:p>
        </p:txBody>
      </p:sp>
      <p:grpSp>
        <p:nvGrpSpPr>
          <p:cNvPr id="3" name="组合 2">
            <a:extLst>
              <a:ext uri="{FF2B5EF4-FFF2-40B4-BE49-F238E27FC236}">
                <a16:creationId xmlns:a16="http://schemas.microsoft.com/office/drawing/2014/main" id="{05C4E6B2-4B3C-4E98-BF1F-F7070D1F3550}"/>
              </a:ext>
            </a:extLst>
          </p:cNvPr>
          <p:cNvGrpSpPr/>
          <p:nvPr/>
        </p:nvGrpSpPr>
        <p:grpSpPr>
          <a:xfrm>
            <a:off x="4221693" y="3328054"/>
            <a:ext cx="7903863" cy="1987569"/>
            <a:chOff x="4213188" y="3429000"/>
            <a:chExt cx="7903863" cy="1987569"/>
          </a:xfrm>
        </p:grpSpPr>
        <p:pic>
          <p:nvPicPr>
            <p:cNvPr id="14" name="图片 13">
              <a:extLst>
                <a:ext uri="{FF2B5EF4-FFF2-40B4-BE49-F238E27FC236}">
                  <a16:creationId xmlns:a16="http://schemas.microsoft.com/office/drawing/2014/main" id="{FA42DA82-CF10-47A8-A7E9-DA0E4E4B77A0}"/>
                </a:ext>
              </a:extLst>
            </p:cNvPr>
            <p:cNvPicPr>
              <a:picLocks noChangeAspect="1"/>
            </p:cNvPicPr>
            <p:nvPr/>
          </p:nvPicPr>
          <p:blipFill rotWithShape="1">
            <a:blip r:embed="rId2"/>
            <a:srcRect b="26711"/>
            <a:stretch/>
          </p:blipFill>
          <p:spPr>
            <a:xfrm>
              <a:off x="4213188" y="3438325"/>
              <a:ext cx="3062315" cy="1978244"/>
            </a:xfrm>
            <a:prstGeom prst="rect">
              <a:avLst/>
            </a:prstGeom>
          </p:spPr>
        </p:pic>
        <p:pic>
          <p:nvPicPr>
            <p:cNvPr id="15" name="图片 14">
              <a:extLst>
                <a:ext uri="{FF2B5EF4-FFF2-40B4-BE49-F238E27FC236}">
                  <a16:creationId xmlns:a16="http://schemas.microsoft.com/office/drawing/2014/main" id="{4BAAE131-514C-411C-954D-28DC1B5F349A}"/>
                </a:ext>
              </a:extLst>
            </p:cNvPr>
            <p:cNvPicPr>
              <a:picLocks noChangeAspect="1"/>
            </p:cNvPicPr>
            <p:nvPr/>
          </p:nvPicPr>
          <p:blipFill rotWithShape="1">
            <a:blip r:embed="rId3"/>
            <a:srcRect b="30725"/>
            <a:stretch/>
          </p:blipFill>
          <p:spPr>
            <a:xfrm>
              <a:off x="7328769" y="3429000"/>
              <a:ext cx="1981253" cy="1907221"/>
            </a:xfrm>
            <a:prstGeom prst="rect">
              <a:avLst/>
            </a:prstGeom>
          </p:spPr>
        </p:pic>
        <p:grpSp>
          <p:nvGrpSpPr>
            <p:cNvPr id="18" name="组合 17">
              <a:extLst>
                <a:ext uri="{FF2B5EF4-FFF2-40B4-BE49-F238E27FC236}">
                  <a16:creationId xmlns:a16="http://schemas.microsoft.com/office/drawing/2014/main" id="{314C56C0-93DA-4824-91C4-13E49194A540}"/>
                </a:ext>
              </a:extLst>
            </p:cNvPr>
            <p:cNvGrpSpPr/>
            <p:nvPr/>
          </p:nvGrpSpPr>
          <p:grpSpPr>
            <a:xfrm>
              <a:off x="9324540" y="3429000"/>
              <a:ext cx="2792511" cy="1907221"/>
              <a:chOff x="9310352" y="2666857"/>
              <a:chExt cx="2792511" cy="1907221"/>
            </a:xfrm>
          </p:grpSpPr>
          <p:pic>
            <p:nvPicPr>
              <p:cNvPr id="16" name="图片 15">
                <a:extLst>
                  <a:ext uri="{FF2B5EF4-FFF2-40B4-BE49-F238E27FC236}">
                    <a16:creationId xmlns:a16="http://schemas.microsoft.com/office/drawing/2014/main" id="{FE95E7C9-7A65-465D-89EE-EBACACC75F23}"/>
                  </a:ext>
                </a:extLst>
              </p:cNvPr>
              <p:cNvPicPr>
                <a:picLocks noChangeAspect="1"/>
              </p:cNvPicPr>
              <p:nvPr/>
            </p:nvPicPr>
            <p:blipFill rotWithShape="1">
              <a:blip r:embed="rId4"/>
              <a:srcRect b="28442"/>
              <a:stretch/>
            </p:blipFill>
            <p:spPr>
              <a:xfrm>
                <a:off x="9416884" y="2666857"/>
                <a:ext cx="2685979" cy="1907221"/>
              </a:xfrm>
              <a:prstGeom prst="rect">
                <a:avLst/>
              </a:prstGeom>
            </p:spPr>
          </p:pic>
          <p:sp>
            <p:nvSpPr>
              <p:cNvPr id="17" name="矩形 16">
                <a:extLst>
                  <a:ext uri="{FF2B5EF4-FFF2-40B4-BE49-F238E27FC236}">
                    <a16:creationId xmlns:a16="http://schemas.microsoft.com/office/drawing/2014/main" id="{100E3465-CAAA-423F-9474-4AAA84C3136E}"/>
                  </a:ext>
                </a:extLst>
              </p:cNvPr>
              <p:cNvSpPr/>
              <p:nvPr/>
            </p:nvSpPr>
            <p:spPr>
              <a:xfrm>
                <a:off x="9310352" y="4032539"/>
                <a:ext cx="259776" cy="335275"/>
              </a:xfrm>
              <a:prstGeom prst="rect">
                <a:avLst/>
              </a:prstGeom>
              <a:solidFill>
                <a:schemeClr val="bg1"/>
              </a:solidFill>
              <a:ln w="12700" cap="flat" cmpd="sng" algn="ctr">
                <a:solidFill>
                  <a:schemeClr val="bg1"/>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sp>
        <p:nvSpPr>
          <p:cNvPr id="20" name="矩形 19">
            <a:extLst>
              <a:ext uri="{FF2B5EF4-FFF2-40B4-BE49-F238E27FC236}">
                <a16:creationId xmlns:a16="http://schemas.microsoft.com/office/drawing/2014/main" id="{3975B4C1-D9FA-4832-B81A-45A39D6D4FA1}"/>
              </a:ext>
            </a:extLst>
          </p:cNvPr>
          <p:cNvSpPr/>
          <p:nvPr/>
        </p:nvSpPr>
        <p:spPr>
          <a:xfrm>
            <a:off x="4463787" y="5630505"/>
            <a:ext cx="7438990" cy="400110"/>
          </a:xfrm>
          <a:prstGeom prst="rect">
            <a:avLst/>
          </a:prstGeom>
        </p:spPr>
        <p:txBody>
          <a:bodyPr wrap="square">
            <a:spAutoFit/>
          </a:bodyPr>
          <a:lstStyle/>
          <a:p>
            <a:pPr algn="ctr"/>
            <a:r>
              <a:rPr lang="en-US" altLang="zh-CN" sz="2000" dirty="0">
                <a:latin typeface="Leelawadee UI Semilight" panose="020B0402040204020203" pitchFamily="34" charset="-34"/>
                <a:cs typeface="Leelawadee UI Semilight" panose="020B0402040204020203" pitchFamily="34" charset="-34"/>
              </a:rPr>
              <a:t>Though we have a big enough network, it is poorly expressed</a:t>
            </a:r>
            <a:endParaRPr lang="zh-CN" altLang="en-US" sz="2000" dirty="0">
              <a:latin typeface="Leelawadee UI Semilight" panose="020B0402040204020203" pitchFamily="34" charset="-34"/>
              <a:cs typeface="Leelawadee UI Semilight" panose="020B0402040204020203" pitchFamily="34" charset="-34"/>
            </a:endParaRPr>
          </a:p>
        </p:txBody>
      </p:sp>
      <p:sp>
        <p:nvSpPr>
          <p:cNvPr id="21" name="矩形 20">
            <a:extLst>
              <a:ext uri="{FF2B5EF4-FFF2-40B4-BE49-F238E27FC236}">
                <a16:creationId xmlns:a16="http://schemas.microsoft.com/office/drawing/2014/main" id="{799888C6-BFEB-4EC1-B11E-18A2B0B29849}"/>
              </a:ext>
            </a:extLst>
          </p:cNvPr>
          <p:cNvSpPr/>
          <p:nvPr/>
        </p:nvSpPr>
        <p:spPr>
          <a:xfrm>
            <a:off x="6096000" y="6607711"/>
            <a:ext cx="6096000" cy="307777"/>
          </a:xfrm>
          <a:prstGeom prst="rect">
            <a:avLst/>
          </a:prstGeom>
        </p:spPr>
        <p:txBody>
          <a:bodyPr>
            <a:spAutoFit/>
          </a:bodyPr>
          <a:lstStyle/>
          <a:p>
            <a:pPr algn="r"/>
            <a:r>
              <a:rPr lang="en-US" altLang="zh-CN" sz="1400" b="1" dirty="0">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Source: </a:t>
            </a:r>
            <a:r>
              <a:rPr lang="en-US" altLang="zh-CN" sz="1400" b="1" dirty="0" err="1">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Orhan</a:t>
            </a:r>
            <a:r>
              <a:rPr lang="en-US" altLang="zh-CN" sz="1400" b="1" dirty="0">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 A E , </a:t>
            </a:r>
            <a:r>
              <a:rPr lang="en-US" altLang="zh-CN" sz="1400" b="1" dirty="0" err="1">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Pitkow</a:t>
            </a:r>
            <a:r>
              <a:rPr lang="en-US" altLang="zh-CN" sz="1400" b="1" dirty="0">
                <a:solidFill>
                  <a:srgbClr val="000000"/>
                </a:solidFill>
                <a:latin typeface="Leelawadee UI Semilight" panose="020B0402040204020203" pitchFamily="34" charset="-34"/>
                <a:ea typeface="Microsoft YaHei" panose="020B0503020204020204" pitchFamily="34" charset="-122"/>
                <a:cs typeface="Leelawadee UI Semilight" panose="020B0402040204020203" pitchFamily="34" charset="-34"/>
              </a:rPr>
              <a:t> X . Skip Connections Eliminate Singularities[J]. 2017.</a:t>
            </a:r>
            <a:endParaRPr lang="zh-CN" altLang="en-US" sz="1400" b="1" dirty="0">
              <a:latin typeface="Leelawadee UI Semilight" panose="020B0402040204020203" pitchFamily="34" charset="-34"/>
              <a:cs typeface="Leelawadee UI Semilight" panose="020B0402040204020203" pitchFamily="34" charset="-34"/>
            </a:endParaRPr>
          </a:p>
        </p:txBody>
      </p:sp>
      <p:sp>
        <p:nvSpPr>
          <p:cNvPr id="2" name="灯片编号占位符 1">
            <a:extLst>
              <a:ext uri="{FF2B5EF4-FFF2-40B4-BE49-F238E27FC236}">
                <a16:creationId xmlns:a16="http://schemas.microsoft.com/office/drawing/2014/main" id="{5182EFCA-D761-448C-B3F4-A81EC7D75A73}"/>
              </a:ext>
            </a:extLst>
          </p:cNvPr>
          <p:cNvSpPr>
            <a:spLocks noGrp="1"/>
          </p:cNvSpPr>
          <p:nvPr>
            <p:ph type="sldNum" sz="quarter" idx="12"/>
          </p:nvPr>
        </p:nvSpPr>
        <p:spPr/>
        <p:txBody>
          <a:bodyPr/>
          <a:lstStyle/>
          <a:p>
            <a:fld id="{738E469F-A6F1-4101-B2D4-6685578B9A92}" type="slidenum">
              <a:rPr lang="zh-CN" altLang="en-US" smtClean="0"/>
              <a:t>9</a:t>
            </a:fld>
            <a:endParaRPr lang="zh-CN" altLang="en-US" dirty="0"/>
          </a:p>
        </p:txBody>
      </p:sp>
    </p:spTree>
    <p:extLst>
      <p:ext uri="{BB962C8B-B14F-4D97-AF65-F5344CB8AC3E}">
        <p14:creationId xmlns:p14="http://schemas.microsoft.com/office/powerpoint/2010/main" val="390673749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w="12700" cap="flat" cmpd="sng" algn="ctr">
          <a:noFill/>
          <a:prstDash val="solid"/>
          <a:miter lim="800000"/>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6339</TotalTime>
  <Words>1536</Words>
  <Application>Microsoft Office PowerPoint</Application>
  <PresentationFormat>宽屏</PresentationFormat>
  <Paragraphs>260</Paragraphs>
  <Slides>22</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LiHei Pro</vt:lpstr>
      <vt:lpstr>等线</vt:lpstr>
      <vt:lpstr>等线 Light</vt:lpstr>
      <vt:lpstr>Aharoni</vt:lpstr>
      <vt:lpstr>Arial</vt:lpstr>
      <vt:lpstr>Cambria Math</vt:lpstr>
      <vt:lpstr>Leelawadee UI</vt:lpstr>
      <vt:lpstr>Leelawadee UI Semilight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Mars Mars</cp:lastModifiedBy>
  <cp:revision>609</cp:revision>
  <dcterms:created xsi:type="dcterms:W3CDTF">2016-06-27T08:00:17Z</dcterms:created>
  <dcterms:modified xsi:type="dcterms:W3CDTF">2019-11-27T16:11:10Z</dcterms:modified>
</cp:coreProperties>
</file>